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7" r:id="rId6"/>
    <p:sldId id="312" r:id="rId7"/>
    <p:sldId id="313" r:id="rId8"/>
    <p:sldId id="316" r:id="rId9"/>
    <p:sldId id="317" r:id="rId10"/>
    <p:sldId id="314" r:id="rId11"/>
    <p:sldId id="319" r:id="rId12"/>
    <p:sldId id="320" r:id="rId13"/>
    <p:sldId id="339" r:id="rId14"/>
    <p:sldId id="340" r:id="rId15"/>
    <p:sldId id="318" r:id="rId16"/>
    <p:sldId id="324" r:id="rId17"/>
    <p:sldId id="328" r:id="rId18"/>
    <p:sldId id="327" r:id="rId19"/>
    <p:sldId id="341" r:id="rId20"/>
    <p:sldId id="335" r:id="rId21"/>
    <p:sldId id="336" r:id="rId22"/>
    <p:sldId id="337" r:id="rId23"/>
    <p:sldId id="338" r:id="rId24"/>
    <p:sldId id="342" r:id="rId25"/>
    <p:sldId id="266" r:id="rId26"/>
    <p:sldId id="281" r:id="rId27"/>
    <p:sldId id="308" r:id="rId28"/>
    <p:sldId id="355" r:id="rId29"/>
    <p:sldId id="323" r:id="rId30"/>
  </p:sldIdLst>
  <p:sldSz cx="9144000" cy="5143500" type="screen16x9"/>
  <p:notesSz cx="6858000" cy="9144000"/>
  <p:embeddedFontLst>
    <p:embeddedFont>
      <p:font typeface="Montserrat ExtraBold" panose="00000900000000000000"/>
      <p:bold r:id="rId34"/>
    </p:embeddedFont>
    <p:embeddedFont>
      <p:font typeface="Montserrat" panose="00000500000000000000"/>
      <p:regular r:id="rId35"/>
    </p:embeddedFont>
    <p:embeddedFont>
      <p:font typeface="Montserrat ExtraBold" panose="00000900000000000000" pitchFamily="2" charset="0"/>
      <p:bold r:id="rId36"/>
    </p:embeddedFont>
    <p:embeddedFont>
      <p:font typeface="Arial Rounded MT Bold" panose="020F0704030504030204" pitchFamily="34" charset="0"/>
      <p:regular r:id="rId37"/>
    </p:embeddedFont>
    <p:embeddedFont>
      <p:font typeface="Cambria" panose="02040503050406030204" pitchFamily="18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3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 panose="00000900000000000000"/>
              <a:buNone/>
              <a:defRPr sz="2800">
                <a:solidFill>
                  <a:schemeClr val="lt1"/>
                </a:solidFill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 panose="00000500000000000000"/>
              <a:buNone/>
              <a:defRPr sz="28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 panose="00000500000000000000"/>
              <a:buNone/>
              <a:defRPr sz="28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 panose="00000500000000000000"/>
              <a:buNone/>
              <a:defRPr sz="28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 panose="00000500000000000000"/>
              <a:buNone/>
              <a:defRPr sz="28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 panose="00000500000000000000"/>
              <a:buNone/>
              <a:defRPr sz="28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 panose="00000500000000000000"/>
              <a:buNone/>
              <a:defRPr sz="28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 panose="00000500000000000000"/>
              <a:buNone/>
              <a:defRPr sz="28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 panose="00000500000000000000"/>
              <a:buNone/>
              <a:defRPr sz="28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 panose="00000500000000000000"/>
              <a:buChar char="●"/>
              <a:defRPr sz="1800"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 panose="00000500000000000000"/>
              <a:buChar char="○"/>
              <a:defRPr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 panose="00000500000000000000"/>
              <a:buChar char="■"/>
              <a:defRPr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 panose="00000500000000000000"/>
              <a:buChar char="●"/>
              <a:defRPr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 panose="00000500000000000000"/>
              <a:buChar char="○"/>
              <a:defRPr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 panose="00000500000000000000"/>
              <a:buChar char="■"/>
              <a:defRPr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 panose="00000500000000000000"/>
              <a:buChar char="●"/>
              <a:defRPr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 panose="00000500000000000000"/>
              <a:buChar char="○"/>
              <a:defRPr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 panose="00000500000000000000"/>
              <a:buChar char="■"/>
              <a:defRPr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6145" y="558165"/>
            <a:ext cx="4792345" cy="88646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ĐỒ ÁN CUỐI KÌ </a:t>
            </a:r>
            <a:br>
              <a:rPr lang="en-US" sz="3200" dirty="0">
                <a:latin typeface="Montserrat ExtraBold" panose="00000900000000000000" pitchFamily="2" charset="0"/>
                <a:cs typeface="Times New Roman" panose="02020603050405020304" pitchFamily="18" charset="0"/>
              </a:rPr>
            </a:br>
            <a:endParaRPr sz="3200" dirty="0">
              <a:latin typeface="Montserrat ExtraBold" panose="000009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912755" y="302090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ExtraBold" panose="00000900000000000000" pitchFamily="2" charset="0"/>
                <a:cs typeface="Times New Roman" panose="02020603050405020304" pitchFamily="18" charset="0"/>
              </a:rPr>
              <a:t>GVHD: HOÀNG CÔNG TRÌNH</a:t>
            </a:r>
            <a:endParaRPr dirty="0">
              <a:latin typeface="Montserrat ExtraBold" panose="000009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774645" y="255599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err="1">
                <a:latin typeface="Montserrat ExtraBold" panose="00000900000000000000" pitchFamily="2" charset="0"/>
                <a:ea typeface="Montserrat ExtraLight"/>
                <a:cs typeface="Times New Roman" panose="02020603050405020304" pitchFamily="18" charset="0"/>
                <a:sym typeface="Montserrat ExtraLight"/>
              </a:rPr>
              <a:t>Nhóm</a:t>
            </a:r>
            <a:r>
              <a:rPr lang="en-US" sz="2600" dirty="0">
                <a:latin typeface="Montserrat ExtraBold" panose="00000900000000000000" pitchFamily="2" charset="0"/>
                <a:ea typeface="Montserrat ExtraLight"/>
                <a:cs typeface="Times New Roman" panose="02020603050405020304" pitchFamily="18" charset="0"/>
                <a:sym typeface="Montserrat ExtraLight"/>
              </a:rPr>
              <a:t> 11</a:t>
            </a:r>
            <a:endParaRPr sz="2600" dirty="0">
              <a:latin typeface="Montserrat ExtraBold" panose="00000900000000000000" pitchFamily="2" charset="0"/>
              <a:ea typeface="Montserrat ExtraLight"/>
              <a:cs typeface="Times New Roman" panose="02020603050405020304" pitchFamily="18" charset="0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 flipV="1">
            <a:off x="3039300" y="2484945"/>
            <a:ext cx="2875280" cy="444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1790" y="3485515"/>
            <a:ext cx="3360420" cy="153797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908050" y="1061720"/>
            <a:ext cx="7329170" cy="848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vi-VN" altLang="en-US" sz="2800" b="1">
                <a:solidFill>
                  <a:schemeClr val="bg1"/>
                </a:solidFill>
              </a:rPr>
              <a:t>TÊN ĐỀ TÀI : </a:t>
            </a:r>
            <a:br>
              <a:rPr lang="vi-VN" altLang="en-US" sz="2800" b="1">
                <a:solidFill>
                  <a:schemeClr val="bg1"/>
                </a:solidFill>
              </a:rPr>
            </a:br>
            <a:r>
              <a:rPr lang="vi-VN" altLang="en-US" sz="2800" b="1">
                <a:solidFill>
                  <a:schemeClr val="bg1"/>
                </a:solidFill>
              </a:rPr>
              <a:t>QUẢN LÝ DÂN CƯ, HỘ GIA ĐÌNH </a:t>
            </a:r>
            <a:br>
              <a:rPr lang="vi-VN" altLang="en-US" sz="2800" b="1">
                <a:solidFill>
                  <a:schemeClr val="bg1"/>
                </a:solidFill>
              </a:rPr>
            </a:br>
            <a:r>
              <a:rPr lang="vi-VN" altLang="en-US" sz="2800" b="1">
                <a:solidFill>
                  <a:schemeClr val="bg1"/>
                </a:solidFill>
              </a:rPr>
              <a:t>TRONG MỘT KHU PHỐ</a:t>
            </a:r>
            <a:endParaRPr lang="vi-V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bldLvl="0" animBg="1"/>
      <p:bldP spid="16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72;p39"/>
          <p:cNvCxnSpPr/>
          <p:nvPr/>
        </p:nvCxnSpPr>
        <p:spPr>
          <a:xfrm>
            <a:off x="888006" y="339266"/>
            <a:ext cx="260129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79223" y="362558"/>
            <a:ext cx="4572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Lớp</a:t>
            </a:r>
            <a:r>
              <a:rPr lang="en-US" sz="24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I</a:t>
            </a:r>
            <a:r>
              <a:rPr lang="vi-VN" sz="2400" b="1" i="0" dirty="0">
                <a:solidFill>
                  <a:schemeClr val="tx2"/>
                </a:solidFill>
                <a:effectLst/>
                <a:latin typeface="Montserrat ExtraBold" panose="00000900000000000000" pitchFamily="2" charset="0"/>
              </a:rPr>
              <a:t>HoGiaDinh</a:t>
            </a:r>
            <a:endParaRPr lang="vi-VN" sz="2400" b="1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grpSp>
        <p:nvGrpSpPr>
          <p:cNvPr id="11" name="Google Shape;9425;p75"/>
          <p:cNvGrpSpPr/>
          <p:nvPr/>
        </p:nvGrpSpPr>
        <p:grpSpPr>
          <a:xfrm>
            <a:off x="195072" y="1036043"/>
            <a:ext cx="4420614" cy="3056258"/>
            <a:chOff x="2312995" y="2595741"/>
            <a:chExt cx="947303" cy="828722"/>
          </a:xfrm>
        </p:grpSpPr>
        <p:grpSp>
          <p:nvGrpSpPr>
            <p:cNvPr id="12" name="Google Shape;9426;p75"/>
            <p:cNvGrpSpPr/>
            <p:nvPr/>
          </p:nvGrpSpPr>
          <p:grpSpPr>
            <a:xfrm>
              <a:off x="2492145" y="2881565"/>
              <a:ext cx="607300" cy="229751"/>
              <a:chOff x="2492145" y="2881565"/>
              <a:chExt cx="607300" cy="229751"/>
            </a:xfrm>
          </p:grpSpPr>
          <p:sp>
            <p:nvSpPr>
              <p:cNvPr id="51" name="Google Shape;9427;p75"/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avLst/>
                <a:gdLst/>
                <a:ahLst/>
                <a:cxnLst/>
                <a:rect l="l" t="t" r="r" b="b"/>
                <a:pathLst>
                  <a:path w="116549" h="36397" extrusionOk="0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ExtraBold" panose="00000900000000000000" pitchFamily="2" charset="0"/>
                </a:endParaRPr>
              </a:p>
            </p:txBody>
          </p:sp>
          <p:sp>
            <p:nvSpPr>
              <p:cNvPr id="52" name="Google Shape;9428;p75"/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7" h="50467" extrusionOk="0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ExtraBold" panose="00000900000000000000" pitchFamily="2" charset="0"/>
                </a:endParaRPr>
              </a:p>
            </p:txBody>
          </p:sp>
          <p:sp>
            <p:nvSpPr>
              <p:cNvPr id="53" name="Google Shape;9429;p75"/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3" h="50467" extrusionOk="0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ExtraBold" panose="00000900000000000000" pitchFamily="2" charset="0"/>
                </a:endParaRPr>
              </a:p>
            </p:txBody>
          </p:sp>
        </p:grpSp>
        <p:grpSp>
          <p:nvGrpSpPr>
            <p:cNvPr id="13" name="Google Shape;9430;p75"/>
            <p:cNvGrpSpPr/>
            <p:nvPr/>
          </p:nvGrpSpPr>
          <p:grpSpPr>
            <a:xfrm>
              <a:off x="2312995" y="2595741"/>
              <a:ext cx="947303" cy="296825"/>
              <a:chOff x="2312995" y="2595741"/>
              <a:chExt cx="947303" cy="296825"/>
            </a:xfrm>
          </p:grpSpPr>
          <p:grpSp>
            <p:nvGrpSpPr>
              <p:cNvPr id="33" name="Google Shape;9431;p75"/>
              <p:cNvGrpSpPr/>
              <p:nvPr/>
            </p:nvGrpSpPr>
            <p:grpSpPr>
              <a:xfrm>
                <a:off x="2312995" y="2595741"/>
                <a:ext cx="482524" cy="296824"/>
                <a:chOff x="2312995" y="2595741"/>
                <a:chExt cx="482524" cy="296824"/>
              </a:xfrm>
            </p:grpSpPr>
            <p:grpSp>
              <p:nvGrpSpPr>
                <p:cNvPr id="46" name="Google Shape;9432;p75"/>
                <p:cNvGrpSpPr/>
                <p:nvPr/>
              </p:nvGrpSpPr>
              <p:grpSpPr>
                <a:xfrm>
                  <a:off x="2493852" y="2794333"/>
                  <a:ext cx="259185" cy="98232"/>
                  <a:chOff x="2493852" y="2794333"/>
                  <a:chExt cx="259185" cy="98232"/>
                </a:xfrm>
              </p:grpSpPr>
              <p:sp>
                <p:nvSpPr>
                  <p:cNvPr id="48" name="Google Shape;9433;p75"/>
                  <p:cNvSpPr/>
                  <p:nvPr/>
                </p:nvSpPr>
                <p:spPr>
                  <a:xfrm>
                    <a:off x="2500419" y="2800896"/>
                    <a:ext cx="246135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6" h="18698" extrusionOk="0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Montserrat ExtraBold" panose="00000900000000000000" pitchFamily="2" charset="0"/>
                    </a:endParaRPr>
                  </a:p>
                </p:txBody>
              </p:sp>
              <p:sp>
                <p:nvSpPr>
                  <p:cNvPr id="49" name="Google Shape;9434;p75"/>
                  <p:cNvSpPr/>
                  <p:nvPr/>
                </p:nvSpPr>
                <p:spPr>
                  <a:xfrm>
                    <a:off x="2493852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4" y="2617"/>
                          <a:pt x="3374" y="1687"/>
                        </a:cubicBezTo>
                        <a:cubicBezTo>
                          <a:pt x="3374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Montserrat ExtraBold" panose="00000900000000000000" pitchFamily="2" charset="0"/>
                    </a:endParaRPr>
                  </a:p>
                </p:txBody>
              </p:sp>
              <p:sp>
                <p:nvSpPr>
                  <p:cNvPr id="50" name="Google Shape;9435;p75"/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Montserrat ExtraBold" panose="00000900000000000000" pitchFamily="2" charset="0"/>
                    </a:endParaRPr>
                  </a:p>
                </p:txBody>
              </p:sp>
            </p:grpSp>
            <p:sp>
              <p:nvSpPr>
                <p:cNvPr id="47" name="Google Shape;9437;p75"/>
                <p:cNvSpPr/>
                <p:nvPr/>
              </p:nvSpPr>
              <p:spPr>
                <a:xfrm>
                  <a:off x="2312995" y="2595741"/>
                  <a:ext cx="482524" cy="181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79" h="39990" extrusionOk="0">
                      <a:moveTo>
                        <a:pt x="7997" y="1"/>
                      </a:moveTo>
                      <a:cubicBezTo>
                        <a:pt x="3580" y="1"/>
                        <a:pt x="0" y="3580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9"/>
                        <a:pt x="7997" y="39989"/>
                      </a:cubicBezTo>
                      <a:lnTo>
                        <a:pt x="41282" y="39989"/>
                      </a:lnTo>
                      <a:cubicBezTo>
                        <a:pt x="45697" y="39989"/>
                        <a:pt x="49277" y="36409"/>
                        <a:pt x="49277" y="31993"/>
                      </a:cubicBezTo>
                      <a:lnTo>
                        <a:pt x="49277" y="7995"/>
                      </a:lnTo>
                      <a:cubicBezTo>
                        <a:pt x="49278" y="3580"/>
                        <a:pt x="45697" y="1"/>
                        <a:pt x="41282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ontserrat ExtraBold" panose="00000900000000000000" pitchFamily="2" charset="0"/>
                  </a:endParaRPr>
                </a:p>
              </p:txBody>
            </p:sp>
          </p:grpSp>
          <p:sp>
            <p:nvSpPr>
              <p:cNvPr id="45" name="Google Shape;9443;p75"/>
              <p:cNvSpPr/>
              <p:nvPr/>
            </p:nvSpPr>
            <p:spPr>
              <a:xfrm>
                <a:off x="2788083" y="2877210"/>
                <a:ext cx="15356" cy="15356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3373" extrusionOk="0">
                    <a:moveTo>
                      <a:pt x="1687" y="1"/>
                    </a:moveTo>
                    <a:cubicBezTo>
                      <a:pt x="755" y="1"/>
                      <a:pt x="1" y="754"/>
                      <a:pt x="1" y="1686"/>
                    </a:cubicBezTo>
                    <a:cubicBezTo>
                      <a:pt x="1" y="2618"/>
                      <a:pt x="755" y="3372"/>
                      <a:pt x="1687" y="3372"/>
                    </a:cubicBezTo>
                    <a:cubicBezTo>
                      <a:pt x="2618" y="3372"/>
                      <a:pt x="3372" y="2616"/>
                      <a:pt x="3372" y="1686"/>
                    </a:cubicBezTo>
                    <a:cubicBezTo>
                      <a:pt x="3372" y="754"/>
                      <a:pt x="2618" y="1"/>
                      <a:pt x="168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Montserrat ExtraBold" panose="00000900000000000000" pitchFamily="2" charset="0"/>
                </a:endParaRPr>
              </a:p>
            </p:txBody>
          </p:sp>
          <p:grpSp>
            <p:nvGrpSpPr>
              <p:cNvPr id="35" name="Google Shape;9447;p75"/>
              <p:cNvGrpSpPr/>
              <p:nvPr/>
            </p:nvGrpSpPr>
            <p:grpSpPr>
              <a:xfrm>
                <a:off x="2815930" y="2595741"/>
                <a:ext cx="444368" cy="296824"/>
                <a:chOff x="2815930" y="2595741"/>
                <a:chExt cx="444368" cy="296824"/>
              </a:xfrm>
            </p:grpSpPr>
            <p:grpSp>
              <p:nvGrpSpPr>
                <p:cNvPr id="36" name="Google Shape;9448;p75"/>
                <p:cNvGrpSpPr/>
                <p:nvPr/>
              </p:nvGrpSpPr>
              <p:grpSpPr>
                <a:xfrm>
                  <a:off x="2838475" y="2794333"/>
                  <a:ext cx="259185" cy="98232"/>
                  <a:chOff x="2838475" y="2794333"/>
                  <a:chExt cx="259185" cy="98232"/>
                </a:xfrm>
              </p:grpSpPr>
              <p:sp>
                <p:nvSpPr>
                  <p:cNvPr id="38" name="Google Shape;9449;p75"/>
                  <p:cNvSpPr/>
                  <p:nvPr/>
                </p:nvSpPr>
                <p:spPr>
                  <a:xfrm>
                    <a:off x="2845042" y="2800896"/>
                    <a:ext cx="246122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3" h="18698" extrusionOk="0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Montserrat ExtraBold" panose="00000900000000000000" pitchFamily="2" charset="0"/>
                    </a:endParaRPr>
                  </a:p>
                </p:txBody>
              </p:sp>
              <p:sp>
                <p:nvSpPr>
                  <p:cNvPr id="39" name="Google Shape;9450;p75"/>
                  <p:cNvSpPr/>
                  <p:nvPr/>
                </p:nvSpPr>
                <p:spPr>
                  <a:xfrm>
                    <a:off x="3082301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0" y="754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3" y="2617"/>
                          <a:pt x="3373" y="1687"/>
                        </a:cubicBezTo>
                        <a:cubicBezTo>
                          <a:pt x="3373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Montserrat ExtraBold" panose="00000900000000000000" pitchFamily="2" charset="0"/>
                    </a:endParaRPr>
                  </a:p>
                </p:txBody>
              </p:sp>
              <p:sp>
                <p:nvSpPr>
                  <p:cNvPr id="40" name="Google Shape;9451;p75"/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Montserrat ExtraBold" panose="00000900000000000000" pitchFamily="2" charset="0"/>
                    </a:endParaRPr>
                  </a:p>
                </p:txBody>
              </p:sp>
            </p:grpSp>
            <p:sp>
              <p:nvSpPr>
                <p:cNvPr id="37" name="Google Shape;9453;p75"/>
                <p:cNvSpPr/>
                <p:nvPr/>
              </p:nvSpPr>
              <p:spPr>
                <a:xfrm>
                  <a:off x="2815930" y="2595741"/>
                  <a:ext cx="444368" cy="182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79" h="39990" extrusionOk="0">
                      <a:moveTo>
                        <a:pt x="7995" y="1"/>
                      </a:moveTo>
                      <a:cubicBezTo>
                        <a:pt x="3580" y="1"/>
                        <a:pt x="0" y="3580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9"/>
                        <a:pt x="7995" y="39989"/>
                      </a:cubicBezTo>
                      <a:lnTo>
                        <a:pt x="41282" y="39989"/>
                      </a:lnTo>
                      <a:cubicBezTo>
                        <a:pt x="45698" y="39989"/>
                        <a:pt x="49278" y="36409"/>
                        <a:pt x="49278" y="31993"/>
                      </a:cubicBezTo>
                      <a:lnTo>
                        <a:pt x="49278" y="7995"/>
                      </a:lnTo>
                      <a:cubicBezTo>
                        <a:pt x="49278" y="3580"/>
                        <a:pt x="45698" y="1"/>
                        <a:pt x="41282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ontserrat ExtraBold" panose="00000900000000000000" pitchFamily="2" charset="0"/>
                  </a:endParaRPr>
                </a:p>
              </p:txBody>
            </p:sp>
          </p:grpSp>
        </p:grpSp>
        <p:grpSp>
          <p:nvGrpSpPr>
            <p:cNvPr id="14" name="Google Shape;9455;p75"/>
            <p:cNvGrpSpPr/>
            <p:nvPr/>
          </p:nvGrpSpPr>
          <p:grpSpPr>
            <a:xfrm>
              <a:off x="2478884" y="3100241"/>
              <a:ext cx="620641" cy="324222"/>
              <a:chOff x="2478884" y="3100241"/>
              <a:chExt cx="620641" cy="324222"/>
            </a:xfrm>
          </p:grpSpPr>
          <p:sp>
            <p:nvSpPr>
              <p:cNvPr id="32" name="Google Shape;9460;p75"/>
              <p:cNvSpPr/>
              <p:nvPr/>
            </p:nvSpPr>
            <p:spPr>
              <a:xfrm>
                <a:off x="2788083" y="3100241"/>
                <a:ext cx="15356" cy="15356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3373" extrusionOk="0">
                    <a:moveTo>
                      <a:pt x="1687" y="1"/>
                    </a:moveTo>
                    <a:cubicBezTo>
                      <a:pt x="755" y="1"/>
                      <a:pt x="1" y="754"/>
                      <a:pt x="1" y="1686"/>
                    </a:cubicBezTo>
                    <a:cubicBezTo>
                      <a:pt x="1" y="2618"/>
                      <a:pt x="755" y="3372"/>
                      <a:pt x="1687" y="3372"/>
                    </a:cubicBezTo>
                    <a:cubicBezTo>
                      <a:pt x="2618" y="3372"/>
                      <a:pt x="3372" y="2618"/>
                      <a:pt x="3372" y="1686"/>
                    </a:cubicBezTo>
                    <a:cubicBezTo>
                      <a:pt x="3372" y="754"/>
                      <a:pt x="2618" y="1"/>
                      <a:pt x="168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ExtraBold" panose="00000900000000000000" pitchFamily="2" charset="0"/>
                </a:endParaRPr>
              </a:p>
            </p:txBody>
          </p:sp>
          <p:grpSp>
            <p:nvGrpSpPr>
              <p:cNvPr id="16" name="Google Shape;9464;p75"/>
              <p:cNvGrpSpPr/>
              <p:nvPr/>
            </p:nvGrpSpPr>
            <p:grpSpPr>
              <a:xfrm>
                <a:off x="2478884" y="3100241"/>
                <a:ext cx="620641" cy="324222"/>
                <a:chOff x="2478884" y="3100241"/>
                <a:chExt cx="620641" cy="324222"/>
              </a:xfrm>
            </p:grpSpPr>
            <p:sp>
              <p:nvSpPr>
                <p:cNvPr id="27" name="Google Shape;9468;p75"/>
                <p:cNvSpPr/>
                <p:nvPr/>
              </p:nvSpPr>
              <p:spPr>
                <a:xfrm>
                  <a:off x="2737686" y="3100241"/>
                  <a:ext cx="15351" cy="15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3373" extrusionOk="0">
                      <a:moveTo>
                        <a:pt x="1687" y="1"/>
                      </a:moveTo>
                      <a:cubicBezTo>
                        <a:pt x="755" y="1"/>
                        <a:pt x="1" y="754"/>
                        <a:pt x="1" y="1686"/>
                      </a:cubicBezTo>
                      <a:cubicBezTo>
                        <a:pt x="1" y="2618"/>
                        <a:pt x="755" y="3372"/>
                        <a:pt x="1687" y="3372"/>
                      </a:cubicBezTo>
                      <a:cubicBezTo>
                        <a:pt x="2619" y="3372"/>
                        <a:pt x="3372" y="2618"/>
                        <a:pt x="3372" y="1686"/>
                      </a:cubicBezTo>
                      <a:cubicBezTo>
                        <a:pt x="3372" y="754"/>
                        <a:pt x="2619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ontserrat ExtraBold" panose="00000900000000000000" pitchFamily="2" charset="0"/>
                  </a:endParaRPr>
                </a:p>
              </p:txBody>
            </p:sp>
            <p:sp>
              <p:nvSpPr>
                <p:cNvPr id="24" name="Google Shape;9470;p75"/>
                <p:cNvSpPr/>
                <p:nvPr/>
              </p:nvSpPr>
              <p:spPr>
                <a:xfrm>
                  <a:off x="2478884" y="3242465"/>
                  <a:ext cx="620641" cy="181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79" h="39988" extrusionOk="0">
                      <a:moveTo>
                        <a:pt x="7997" y="0"/>
                      </a:moveTo>
                      <a:cubicBezTo>
                        <a:pt x="3580" y="0"/>
                        <a:pt x="0" y="3579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8"/>
                        <a:pt x="7997" y="39988"/>
                      </a:cubicBezTo>
                      <a:lnTo>
                        <a:pt x="41282" y="39988"/>
                      </a:lnTo>
                      <a:cubicBezTo>
                        <a:pt x="45697" y="39988"/>
                        <a:pt x="49277" y="36409"/>
                        <a:pt x="49277" y="31993"/>
                      </a:cubicBezTo>
                      <a:lnTo>
                        <a:pt x="49277" y="7995"/>
                      </a:lnTo>
                      <a:cubicBezTo>
                        <a:pt x="49278" y="3579"/>
                        <a:pt x="45697" y="0"/>
                        <a:pt x="41282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ontserrat ExtraBold" panose="00000900000000000000" pitchFamily="2" charset="0"/>
                  </a:endParaRPr>
                </a:p>
              </p:txBody>
            </p:sp>
          </p:grpSp>
          <p:sp>
            <p:nvSpPr>
              <p:cNvPr id="22" name="Google Shape;9476;p75"/>
              <p:cNvSpPr/>
              <p:nvPr/>
            </p:nvSpPr>
            <p:spPr>
              <a:xfrm>
                <a:off x="2838475" y="3100241"/>
                <a:ext cx="15351" cy="15356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3373" extrusionOk="0">
                    <a:moveTo>
                      <a:pt x="1685" y="1"/>
                    </a:moveTo>
                    <a:cubicBezTo>
                      <a:pt x="753" y="1"/>
                      <a:pt x="0" y="754"/>
                      <a:pt x="0" y="1686"/>
                    </a:cubicBezTo>
                    <a:cubicBezTo>
                      <a:pt x="0" y="2618"/>
                      <a:pt x="753" y="3372"/>
                      <a:pt x="1685" y="3372"/>
                    </a:cubicBezTo>
                    <a:cubicBezTo>
                      <a:pt x="2617" y="3372"/>
                      <a:pt x="3372" y="2618"/>
                      <a:pt x="3372" y="1686"/>
                    </a:cubicBezTo>
                    <a:cubicBezTo>
                      <a:pt x="3372" y="754"/>
                      <a:pt x="2617" y="1"/>
                      <a:pt x="1685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ExtraBold" panose="00000900000000000000" pitchFamily="2" charset="0"/>
                </a:endParaRP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194310" y="1196975"/>
            <a:ext cx="2289175" cy="324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ontserrat ExtraBold" panose="00000900000000000000" pitchFamily="2" charset="0"/>
              </a:rPr>
              <a:t>ThemThanhVien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ontserrat ExtraBold" panose="00000900000000000000" pitchFamily="2" charset="0"/>
              </a:rPr>
              <a:t>: void</a:t>
            </a:r>
            <a:endParaRPr lang="vi-VN" dirty="0">
              <a:solidFill>
                <a:schemeClr val="bg1">
                  <a:lumMod val="95000"/>
                </a:schemeClr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41905" y="1196340"/>
            <a:ext cx="2167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ontserrat ExtraBold" panose="00000900000000000000" pitchFamily="2" charset="0"/>
              </a:rPr>
              <a:t>XoaThanhVien: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ontserrat ExtraBold" panose="00000900000000000000" pitchFamily="2" charset="0"/>
              </a:rPr>
              <a:t>void</a:t>
            </a:r>
            <a:endParaRPr lang="vi-VN" dirty="0">
              <a:solidFill>
                <a:schemeClr val="bg1">
                  <a:lumMod val="95000"/>
                </a:schemeClr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69010" y="3548380"/>
            <a:ext cx="2933700" cy="3416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ontserrat ExtraBold" panose="00000900000000000000" pitchFamily="2" charset="0"/>
              </a:rPr>
              <a:t>ChinhSuaThongTin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ontserrat ExtraBold" panose="00000900000000000000" pitchFamily="2" charset="0"/>
              </a:rPr>
              <a:t>: void</a:t>
            </a:r>
            <a:endParaRPr lang="vi-VN" dirty="0">
              <a:solidFill>
                <a:schemeClr val="bg1">
                  <a:lumMod val="95000"/>
                </a:schemeClr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609065" y="2336022"/>
            <a:ext cx="18802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Lớp</a:t>
            </a:r>
            <a:r>
              <a:rPr lang="en-US" sz="16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I</a:t>
            </a:r>
            <a:r>
              <a:rPr lang="vi-VN" sz="1600" b="1" i="0" dirty="0">
                <a:solidFill>
                  <a:schemeClr val="tx2"/>
                </a:solidFill>
                <a:effectLst/>
                <a:latin typeface="Montserrat ExtraBold" panose="00000900000000000000" pitchFamily="2" charset="0"/>
              </a:rPr>
              <a:t>HoGiaDinh</a:t>
            </a:r>
            <a:endParaRPr lang="vi-VN" sz="1600" b="1" dirty="0">
              <a:solidFill>
                <a:schemeClr val="tx2"/>
              </a:solidFill>
              <a:latin typeface="Montserrat ExtraBold" panose="00000900000000000000" pitchFamily="2" charset="0"/>
            </a:endParaRPr>
          </a:p>
          <a:p>
            <a:endParaRPr lang="vi-VN" sz="1600" dirty="0">
              <a:latin typeface="Montserrat ExtraBold" panose="000009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5249" y="760623"/>
            <a:ext cx="3638550" cy="26860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270250" y="331978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735245" y="3538823"/>
            <a:ext cx="4569460" cy="86804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Lớp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I</a:t>
            </a:r>
            <a:r>
              <a:rPr lang="vi-VN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HoGiaDinh</a:t>
            </a:r>
            <a:r>
              <a:rPr lang="en-US" altLang="vi-VN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 đóng vai trò là khuôn mẫu chung để định nghĩa các hành động trong việc quản lý thông tin thành viên trong một gia đình.</a:t>
            </a:r>
            <a:endParaRPr lang="en-US" altLang="vi-VN" b="1" i="0" dirty="0">
              <a:solidFill>
                <a:schemeClr val="bg1"/>
              </a:solidFill>
              <a:effectLst/>
              <a:latin typeface="Montserrat ExtraBold" panose="00000900000000000000" pitchFamily="2" charset="0"/>
            </a:endParaRPr>
          </a:p>
        </p:txBody>
      </p:sp>
      <p:sp>
        <p:nvSpPr>
          <p:cNvPr id="29" name="Google Shape;9458;p75"/>
          <p:cNvSpPr/>
          <p:nvPr/>
        </p:nvSpPr>
        <p:spPr>
          <a:xfrm>
            <a:off x="2441734" y="2944176"/>
            <a:ext cx="12029" cy="352721"/>
          </a:xfrm>
          <a:custGeom>
            <a:avLst/>
            <a:gdLst/>
            <a:ahLst/>
            <a:cxnLst/>
            <a:rect l="l" t="t" r="r" b="b"/>
            <a:pathLst>
              <a:path w="486" h="18697" extrusionOk="0">
                <a:moveTo>
                  <a:pt x="243" y="1"/>
                </a:moveTo>
                <a:cubicBezTo>
                  <a:pt x="108" y="1"/>
                  <a:pt x="1" y="109"/>
                  <a:pt x="1" y="243"/>
                </a:cubicBezTo>
                <a:lnTo>
                  <a:pt x="1" y="18455"/>
                </a:lnTo>
                <a:cubicBezTo>
                  <a:pt x="1" y="18588"/>
                  <a:pt x="108" y="18697"/>
                  <a:pt x="243" y="18697"/>
                </a:cubicBezTo>
                <a:cubicBezTo>
                  <a:pt x="377" y="18697"/>
                  <a:pt x="485" y="18588"/>
                  <a:pt x="485" y="18455"/>
                </a:cubicBezTo>
                <a:lnTo>
                  <a:pt x="485" y="243"/>
                </a:lnTo>
                <a:cubicBezTo>
                  <a:pt x="485" y="109"/>
                  <a:pt x="377" y="1"/>
                  <a:pt x="243" y="1"/>
                </a:cubicBezTo>
                <a:close/>
              </a:path>
            </a:pathLst>
          </a:custGeom>
          <a:solidFill>
            <a:srgbClr val="9FA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ExtraBold" panose="00000900000000000000" pitchFamily="2" charset="0"/>
            </a:endParaRPr>
          </a:p>
        </p:txBody>
      </p:sp>
      <p:sp>
        <p:nvSpPr>
          <p:cNvPr id="30" name="Google Shape;9459;p75"/>
          <p:cNvSpPr/>
          <p:nvPr/>
        </p:nvSpPr>
        <p:spPr>
          <a:xfrm>
            <a:off x="2406012" y="3260393"/>
            <a:ext cx="83466" cy="63650"/>
          </a:xfrm>
          <a:custGeom>
            <a:avLst/>
            <a:gdLst/>
            <a:ahLst/>
            <a:cxnLst/>
            <a:rect l="l" t="t" r="r" b="b"/>
            <a:pathLst>
              <a:path w="3373" h="3374" extrusionOk="0">
                <a:moveTo>
                  <a:pt x="1687" y="0"/>
                </a:moveTo>
                <a:cubicBezTo>
                  <a:pt x="755" y="0"/>
                  <a:pt x="1" y="755"/>
                  <a:pt x="1" y="1687"/>
                </a:cubicBezTo>
                <a:cubicBezTo>
                  <a:pt x="1" y="2619"/>
                  <a:pt x="755" y="3373"/>
                  <a:pt x="1687" y="3373"/>
                </a:cubicBezTo>
                <a:cubicBezTo>
                  <a:pt x="2618" y="3373"/>
                  <a:pt x="3372" y="2619"/>
                  <a:pt x="3372" y="1687"/>
                </a:cubicBezTo>
                <a:cubicBezTo>
                  <a:pt x="3372" y="755"/>
                  <a:pt x="2618" y="0"/>
                  <a:pt x="1687" y="0"/>
                </a:cubicBez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72;p39"/>
          <p:cNvCxnSpPr/>
          <p:nvPr/>
        </p:nvCxnSpPr>
        <p:spPr>
          <a:xfrm flipV="1">
            <a:off x="1075161" y="472270"/>
            <a:ext cx="3346450" cy="190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96104" y="492722"/>
            <a:ext cx="350456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Lớp</a:t>
            </a:r>
            <a:r>
              <a:rPr lang="en-US" sz="18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vi-VN" sz="1800" b="1" i="0" dirty="0">
                <a:solidFill>
                  <a:schemeClr val="tx2"/>
                </a:solidFill>
                <a:effectLst/>
                <a:latin typeface="Montserrat ExtraBold" panose="00000900000000000000" pitchFamily="2" charset="0"/>
              </a:rPr>
              <a:t>HoGiaDinh</a:t>
            </a:r>
            <a:r>
              <a:rPr lang="en-US" altLang="vi-VN" sz="1800" b="1" i="0" dirty="0">
                <a:solidFill>
                  <a:schemeClr val="tx2"/>
                </a:solidFill>
                <a:effectLst/>
                <a:latin typeface="Montserrat ExtraBold" panose="00000900000000000000" pitchFamily="2" charset="0"/>
              </a:rPr>
              <a:t>ThuongTru</a:t>
            </a:r>
            <a:endParaRPr lang="en-US" altLang="vi-VN" sz="1800" b="1" i="0" dirty="0">
              <a:solidFill>
                <a:schemeClr val="tx2"/>
              </a:solidFill>
              <a:effectLst/>
              <a:latin typeface="Montserrat ExtraBold" panose="00000900000000000000" pitchFamily="2" charset="0"/>
            </a:endParaRPr>
          </a:p>
        </p:txBody>
      </p:sp>
      <p:sp>
        <p:nvSpPr>
          <p:cNvPr id="13" name="Google Shape;9588;p76"/>
          <p:cNvSpPr/>
          <p:nvPr/>
        </p:nvSpPr>
        <p:spPr>
          <a:xfrm>
            <a:off x="934336" y="1246011"/>
            <a:ext cx="2371210" cy="402209"/>
          </a:xfrm>
          <a:prstGeom prst="flowChartAlternateProcess">
            <a:avLst/>
          </a:pr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>
              <a:buSzTx/>
            </a:pPr>
            <a:endParaRPr dirty="0">
              <a:latin typeface="Montserrat ExtraBold" panose="00000900000000000000" pitchFamily="2" charset="0"/>
              <a:sym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4336" y="1245470"/>
            <a:ext cx="24053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SzTx/>
            </a:pP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sym typeface="+mn-ea"/>
              </a:rPr>
              <a:t>ngayBatDauThuongTru</a:t>
            </a:r>
            <a:endParaRPr lang="en-US" dirty="0">
              <a:solidFill>
                <a:schemeClr val="bg1"/>
              </a:solidFill>
              <a:latin typeface="Montserrat ExtraBold" panose="00000900000000000000" pitchFamily="2" charset="0"/>
              <a:sym typeface="+mn-ea"/>
            </a:endParaRPr>
          </a:p>
        </p:txBody>
      </p:sp>
      <p:sp>
        <p:nvSpPr>
          <p:cNvPr id="36" name="Google Shape;9713;p77"/>
          <p:cNvSpPr/>
          <p:nvPr/>
        </p:nvSpPr>
        <p:spPr>
          <a:xfrm rot="16200000">
            <a:off x="3767059" y="795335"/>
            <a:ext cx="402750" cy="1303020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515679" y="1293491"/>
            <a:ext cx="11042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DateTime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3" name="TextBox 11"/>
          <p:cNvSpPr txBox="1"/>
          <p:nvPr/>
        </p:nvSpPr>
        <p:spPr>
          <a:xfrm>
            <a:off x="1074104" y="2137269"/>
            <a:ext cx="3545840" cy="1760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-</a:t>
            </a:r>
            <a:r>
              <a:rPr lang="en-US" altLang="vi-VN" sz="1300" b="1" i="0" dirty="0" err="1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Lớp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HoGiaDinhThuongTru</a:t>
            </a:r>
            <a:r>
              <a:rPr lang="en-US" altLang="vi-VN" sz="1300" b="1" i="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 kế thừa từ lớp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HoGiaDinh</a:t>
            </a:r>
            <a:r>
              <a:rPr lang="en-US" altLang="vi-VN" sz="1300" b="1" i="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 nên cũng bao gồm các thông tin cơ bản của một hộ gia đình, thêm vào đó là thuộc tính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ngày bắt đầu thường </a:t>
            </a:r>
            <a:r>
              <a:rPr lang="en-US" altLang="vi-VN" sz="1300" b="1" i="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trú</a:t>
            </a:r>
            <a:r>
              <a:rPr lang="en-US" altLang="vi-VN" sz="1300" b="1" i="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.</a:t>
            </a:r>
            <a:endParaRPr lang="en-US" altLang="vi-VN" sz="1300" b="1" i="0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ontserrat ExtraBold" panose="00000900000000000000" pitchFamily="2" charset="0"/>
            </a:endParaRPr>
          </a:p>
          <a:p>
            <a:endParaRPr lang="en-US" altLang="vi-VN" sz="1300" b="1" i="0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ontserrat ExtraBold" panose="00000900000000000000" pitchFamily="2" charset="0"/>
            </a:endParaRPr>
          </a:p>
          <a:p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-</a:t>
            </a:r>
            <a:r>
              <a:rPr lang="en-US" altLang="vi-VN" sz="1300" b="1" i="0" dirty="0" err="1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Lớp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 gồm hàm khởi tạo, phương thức xuất thông tin và các phương thức theo khuôn mẫu của lớp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IHoGiaDinh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.</a:t>
            </a:r>
            <a:endParaRPr lang="en-US" altLang="vi-VN" sz="1300" b="1" i="0" dirty="0">
              <a:solidFill>
                <a:schemeClr val="bg1"/>
              </a:solidFill>
              <a:effectLst/>
              <a:latin typeface="Montserrat ExtraBold" panose="000009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5699" y="596218"/>
            <a:ext cx="4095115" cy="3329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36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72;p39"/>
          <p:cNvCxnSpPr/>
          <p:nvPr/>
        </p:nvCxnSpPr>
        <p:spPr>
          <a:xfrm flipV="1">
            <a:off x="1075162" y="391701"/>
            <a:ext cx="3346450" cy="190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9645" y="421005"/>
            <a:ext cx="350456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Lớp</a:t>
            </a:r>
            <a:r>
              <a:rPr lang="en-US" sz="18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vi-VN" sz="1800" b="1" i="0" dirty="0">
                <a:solidFill>
                  <a:schemeClr val="tx2"/>
                </a:solidFill>
                <a:effectLst/>
                <a:latin typeface="Montserrat ExtraBold" panose="00000900000000000000" pitchFamily="2" charset="0"/>
              </a:rPr>
              <a:t>HoGiaDinh</a:t>
            </a:r>
            <a:r>
              <a:rPr lang="en-US" altLang="vi-VN" sz="1800" b="1" i="0" dirty="0">
                <a:solidFill>
                  <a:schemeClr val="tx2"/>
                </a:solidFill>
                <a:effectLst/>
                <a:latin typeface="Montserrat ExtraBold" panose="00000900000000000000" pitchFamily="2" charset="0"/>
              </a:rPr>
              <a:t>TamTru</a:t>
            </a:r>
            <a:endParaRPr lang="en-US" altLang="vi-VN" sz="1800" b="1" i="0" dirty="0">
              <a:solidFill>
                <a:schemeClr val="tx2"/>
              </a:solidFill>
              <a:effectLst/>
              <a:latin typeface="Montserrat ExtraBold" panose="00000900000000000000" pitchFamily="2" charset="0"/>
            </a:endParaRPr>
          </a:p>
        </p:txBody>
      </p:sp>
      <p:sp>
        <p:nvSpPr>
          <p:cNvPr id="13" name="Google Shape;9588;p76"/>
          <p:cNvSpPr/>
          <p:nvPr/>
        </p:nvSpPr>
        <p:spPr>
          <a:xfrm>
            <a:off x="620395" y="1253490"/>
            <a:ext cx="2672715" cy="307975"/>
          </a:xfrm>
          <a:prstGeom prst="flowChartAlternateProcess">
            <a:avLst/>
          </a:pr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>
              <a:buSzTx/>
            </a:pPr>
            <a:endParaRPr dirty="0">
              <a:latin typeface="Montserrat ExtraBold" panose="00000900000000000000" pitchFamily="2" charset="0"/>
              <a:sym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0395" y="1253490"/>
            <a:ext cx="20891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SzTx/>
            </a:pP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sym typeface="+mn-ea"/>
              </a:rPr>
              <a:t>ngayBatDauTamTru</a:t>
            </a:r>
            <a:endParaRPr lang="en-US" dirty="0">
              <a:solidFill>
                <a:schemeClr val="bg1"/>
              </a:solidFill>
              <a:latin typeface="Montserrat ExtraBold" panose="00000900000000000000" pitchFamily="2" charset="0"/>
              <a:sym typeface="+mn-ea"/>
            </a:endParaRPr>
          </a:p>
        </p:txBody>
      </p:sp>
      <p:sp>
        <p:nvSpPr>
          <p:cNvPr id="36" name="Google Shape;9713;p77"/>
          <p:cNvSpPr/>
          <p:nvPr/>
        </p:nvSpPr>
        <p:spPr>
          <a:xfrm rot="16200000">
            <a:off x="3810636" y="751840"/>
            <a:ext cx="315595" cy="1303020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515716" y="1254525"/>
            <a:ext cx="11042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DateTime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3" name="TextBox 11"/>
          <p:cNvSpPr txBox="1"/>
          <p:nvPr/>
        </p:nvSpPr>
        <p:spPr>
          <a:xfrm>
            <a:off x="1036320" y="2413635"/>
            <a:ext cx="3545840" cy="1760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-</a:t>
            </a:r>
            <a:r>
              <a:rPr lang="en-US" altLang="vi-VN" sz="1300" b="1" i="0" dirty="0" err="1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Lớp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HoGiaDinhTamTru</a:t>
            </a:r>
            <a:r>
              <a:rPr lang="en-US" altLang="vi-VN" sz="1300" b="1" i="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 kế thừa từ lớp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HoGiaDinh</a:t>
            </a:r>
            <a:r>
              <a:rPr lang="en-US" altLang="vi-VN" sz="1300" b="1" i="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 nên cũng bao gồm các thông tin cơ bản của một hộ gia đình, thêm vào đó là thuộc tính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ngày bắt đầu tạm trú </a:t>
            </a:r>
            <a:r>
              <a:rPr lang="en-US" altLang="vi-VN" sz="1300" b="1" i="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và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ngày kết thúc tạm </a:t>
            </a:r>
            <a:r>
              <a:rPr lang="en-US" altLang="vi-VN" sz="1300" b="1" i="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trú</a:t>
            </a:r>
            <a:r>
              <a:rPr lang="en-US" altLang="vi-VN" sz="1300" b="1" i="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.</a:t>
            </a:r>
            <a:endParaRPr lang="en-US" altLang="vi-VN" sz="1300" b="1" i="0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ontserrat ExtraBold" panose="00000900000000000000" pitchFamily="2" charset="0"/>
            </a:endParaRPr>
          </a:p>
          <a:p>
            <a:endParaRPr lang="en-US" altLang="vi-VN" sz="1300" b="1" i="0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ontserrat ExtraBold" panose="00000900000000000000" pitchFamily="2" charset="0"/>
            </a:endParaRPr>
          </a:p>
          <a:p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-</a:t>
            </a:r>
            <a:r>
              <a:rPr lang="en-US" altLang="vi-VN" sz="1300" b="1" i="0" dirty="0" err="1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Lớp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 gồm hàm khởi tạo, phương thức xuất thông tin và các phương thức theo khuôn mẫu của lớp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IHoGiaDinh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.</a:t>
            </a:r>
            <a:endParaRPr lang="en-US" altLang="vi-VN" sz="1300" b="1" i="0" dirty="0">
              <a:solidFill>
                <a:schemeClr val="bg1"/>
              </a:solidFill>
              <a:effectLst/>
              <a:latin typeface="Montserrat ExtraBold" panose="000009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2549" y="1245552"/>
            <a:ext cx="4053840" cy="3100070"/>
          </a:xfrm>
          <a:prstGeom prst="rect">
            <a:avLst/>
          </a:prstGeom>
        </p:spPr>
      </p:pic>
      <p:sp>
        <p:nvSpPr>
          <p:cNvPr id="4" name="Google Shape;9588;p76"/>
          <p:cNvSpPr/>
          <p:nvPr/>
        </p:nvSpPr>
        <p:spPr>
          <a:xfrm>
            <a:off x="620395" y="1726565"/>
            <a:ext cx="2672715" cy="307975"/>
          </a:xfrm>
          <a:prstGeom prst="flowChartAlternateProcess">
            <a:avLst/>
          </a:pr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>
              <a:buSzTx/>
            </a:pPr>
            <a:endParaRPr dirty="0">
              <a:latin typeface="Montserrat ExtraBold" panose="00000900000000000000" pitchFamily="2" charset="0"/>
              <a:sym typeface="+mn-ea"/>
            </a:endParaRPr>
          </a:p>
        </p:txBody>
      </p:sp>
      <p:sp>
        <p:nvSpPr>
          <p:cNvPr id="7" name="TextBox 17"/>
          <p:cNvSpPr txBox="1"/>
          <p:nvPr/>
        </p:nvSpPr>
        <p:spPr>
          <a:xfrm>
            <a:off x="620395" y="1726565"/>
            <a:ext cx="21748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SzTx/>
            </a:pP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sym typeface="+mn-ea"/>
              </a:rPr>
              <a:t>ngayKetThucTamTru</a:t>
            </a:r>
            <a:endParaRPr lang="en-US" dirty="0">
              <a:solidFill>
                <a:schemeClr val="bg1"/>
              </a:solidFill>
              <a:latin typeface="Montserrat ExtraBold" panose="00000900000000000000" pitchFamily="2" charset="0"/>
              <a:sym typeface="+mn-ea"/>
            </a:endParaRPr>
          </a:p>
        </p:txBody>
      </p:sp>
      <p:sp>
        <p:nvSpPr>
          <p:cNvPr id="9" name="Google Shape;9713;p77"/>
          <p:cNvSpPr/>
          <p:nvPr/>
        </p:nvSpPr>
        <p:spPr>
          <a:xfrm rot="16200000">
            <a:off x="3810636" y="1224915"/>
            <a:ext cx="315595" cy="1303020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10" name="TextBox 40"/>
          <p:cNvSpPr txBox="1"/>
          <p:nvPr/>
        </p:nvSpPr>
        <p:spPr>
          <a:xfrm>
            <a:off x="3515716" y="1727600"/>
            <a:ext cx="11042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DateTime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6" grpId="0" animBg="1"/>
      <p:bldP spid="4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51865" y="76699"/>
            <a:ext cx="3066415" cy="433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2"/>
                </a:solidFill>
                <a:latin typeface="Montserrat ExtraBold" panose="00000900000000000000" pitchFamily="2" charset="0"/>
              </a:rPr>
              <a:t>Lớp </a:t>
            </a:r>
            <a:r>
              <a:rPr lang="vi-VN" b="1" i="0" dirty="0">
                <a:solidFill>
                  <a:schemeClr val="tx2"/>
                </a:solidFill>
                <a:effectLst/>
                <a:latin typeface="Montserrat ExtraBold" panose="00000900000000000000" pitchFamily="2" charset="0"/>
              </a:rPr>
              <a:t>Person</a:t>
            </a:r>
            <a:endParaRPr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234" name="Google Shape;234;p46"/>
          <p:cNvCxnSpPr/>
          <p:nvPr/>
        </p:nvCxnSpPr>
        <p:spPr>
          <a:xfrm>
            <a:off x="1048904" y="157178"/>
            <a:ext cx="175967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7" name="Google Shape;247;p46"/>
          <p:cNvSpPr/>
          <p:nvPr/>
        </p:nvSpPr>
        <p:spPr>
          <a:xfrm>
            <a:off x="2999287" y="4122210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ExtraBold" panose="00000900000000000000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51865" y="499985"/>
            <a:ext cx="145859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1" i="0" dirty="0">
                <a:solidFill>
                  <a:schemeClr val="tx2"/>
                </a:solidFill>
                <a:effectLst/>
                <a:latin typeface="Montserrat ExtraBold" panose="00000900000000000000" pitchFamily="2" charset="0"/>
              </a:rPr>
              <a:t>Thuộc tính</a:t>
            </a:r>
            <a:endParaRPr lang="vi-VN" sz="1600" b="1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39" name="Google Shape;9588;p76"/>
          <p:cNvSpPr/>
          <p:nvPr/>
        </p:nvSpPr>
        <p:spPr>
          <a:xfrm>
            <a:off x="1047250" y="837170"/>
            <a:ext cx="1509130" cy="307777"/>
          </a:xfrm>
          <a:prstGeom prst="flowChartAlternateProcess">
            <a:avLst/>
          </a:pr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HoTen</a:t>
            </a:r>
            <a:endParaRPr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0" name="Google Shape;9588;p76"/>
          <p:cNvSpPr/>
          <p:nvPr/>
        </p:nvSpPr>
        <p:spPr>
          <a:xfrm>
            <a:off x="1047250" y="1296119"/>
            <a:ext cx="1509130" cy="307777"/>
          </a:xfrm>
          <a:prstGeom prst="flowChartAlternateProcess">
            <a:avLst/>
          </a:pr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ngaySinh</a:t>
            </a:r>
            <a:endParaRPr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1" name="Google Shape;9588;p76"/>
          <p:cNvSpPr/>
          <p:nvPr/>
        </p:nvSpPr>
        <p:spPr>
          <a:xfrm>
            <a:off x="1047250" y="1744222"/>
            <a:ext cx="1509130" cy="307777"/>
          </a:xfrm>
          <a:prstGeom prst="flowChartAlternateProcess">
            <a:avLst/>
          </a:pr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gioiTinh</a:t>
            </a:r>
            <a:endParaRPr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2" name="Google Shape;9588;p76"/>
          <p:cNvSpPr/>
          <p:nvPr/>
        </p:nvSpPr>
        <p:spPr>
          <a:xfrm>
            <a:off x="1047250" y="2225864"/>
            <a:ext cx="1759672" cy="307777"/>
          </a:xfrm>
          <a:prstGeom prst="flowChartAlternateProcess">
            <a:avLst/>
          </a:pr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3" name="Google Shape;9588;p76"/>
          <p:cNvSpPr/>
          <p:nvPr/>
        </p:nvSpPr>
        <p:spPr>
          <a:xfrm>
            <a:off x="1047250" y="2707507"/>
            <a:ext cx="1509130" cy="307777"/>
          </a:xfrm>
          <a:prstGeom prst="flowChartAlternateProcess">
            <a:avLst/>
          </a:pr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tonGiao</a:t>
            </a:r>
            <a:endParaRPr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4" name="Google Shape;9588;p76"/>
          <p:cNvSpPr/>
          <p:nvPr/>
        </p:nvSpPr>
        <p:spPr>
          <a:xfrm>
            <a:off x="1047250" y="3221242"/>
            <a:ext cx="1509130" cy="307777"/>
          </a:xfrm>
          <a:prstGeom prst="flowChartAlternateProcess">
            <a:avLst/>
          </a:pr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ngheNghiep</a:t>
            </a:r>
            <a:endParaRPr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5" name="Google Shape;9588;p76"/>
          <p:cNvSpPr/>
          <p:nvPr/>
        </p:nvSpPr>
        <p:spPr>
          <a:xfrm>
            <a:off x="1051417" y="3722193"/>
            <a:ext cx="1509130" cy="307777"/>
          </a:xfrm>
          <a:prstGeom prst="flowChartAlternateProcess">
            <a:avLst/>
          </a:pr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soDienThoai</a:t>
            </a:r>
            <a:endParaRPr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6" name="Google Shape;9588;p76"/>
          <p:cNvSpPr/>
          <p:nvPr/>
        </p:nvSpPr>
        <p:spPr>
          <a:xfrm>
            <a:off x="1041150" y="4159489"/>
            <a:ext cx="1952232" cy="307777"/>
          </a:xfrm>
          <a:prstGeom prst="flowChartAlternateProcess">
            <a:avLst/>
          </a:pr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quanHeVoiChuHo</a:t>
            </a:r>
            <a:endParaRPr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7" name="Google Shape;9588;p76"/>
          <p:cNvSpPr/>
          <p:nvPr/>
        </p:nvSpPr>
        <p:spPr>
          <a:xfrm>
            <a:off x="1029197" y="4618895"/>
            <a:ext cx="1975354" cy="307777"/>
          </a:xfrm>
          <a:prstGeom prst="flowChartAlternateProcess">
            <a:avLst/>
          </a:pr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maBaoHiemXaHoi</a:t>
            </a:r>
            <a:endParaRPr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4048" y="2224839"/>
            <a:ext cx="1949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canCuocCongDan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9" name="Google Shape;9713;p77"/>
          <p:cNvSpPr/>
          <p:nvPr/>
        </p:nvSpPr>
        <p:spPr>
          <a:xfrm rot="16200000">
            <a:off x="3000857" y="382063"/>
            <a:ext cx="315380" cy="12043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20" name="Google Shape;9713;p77"/>
          <p:cNvSpPr/>
          <p:nvPr/>
        </p:nvSpPr>
        <p:spPr>
          <a:xfrm rot="16200000">
            <a:off x="3000858" y="862324"/>
            <a:ext cx="315380" cy="12043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21" name="Google Shape;9713;p77"/>
          <p:cNvSpPr/>
          <p:nvPr/>
        </p:nvSpPr>
        <p:spPr>
          <a:xfrm rot="16200000">
            <a:off x="3000857" y="1290760"/>
            <a:ext cx="315380" cy="12043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22" name="Google Shape;9713;p77"/>
          <p:cNvSpPr/>
          <p:nvPr/>
        </p:nvSpPr>
        <p:spPr>
          <a:xfrm rot="16200000">
            <a:off x="3252806" y="1785448"/>
            <a:ext cx="315380" cy="12043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23" name="Google Shape;9713;p77"/>
          <p:cNvSpPr/>
          <p:nvPr/>
        </p:nvSpPr>
        <p:spPr>
          <a:xfrm rot="16200000">
            <a:off x="3000857" y="2255427"/>
            <a:ext cx="315380" cy="12043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24" name="Google Shape;9713;p77"/>
          <p:cNvSpPr/>
          <p:nvPr/>
        </p:nvSpPr>
        <p:spPr>
          <a:xfrm rot="16200000">
            <a:off x="3000855" y="2783998"/>
            <a:ext cx="315380" cy="12043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25" name="Google Shape;9713;p77"/>
          <p:cNvSpPr/>
          <p:nvPr/>
        </p:nvSpPr>
        <p:spPr>
          <a:xfrm rot="16200000">
            <a:off x="3047188" y="3262830"/>
            <a:ext cx="315380" cy="12043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26" name="Google Shape;9713;p77"/>
          <p:cNvSpPr/>
          <p:nvPr/>
        </p:nvSpPr>
        <p:spPr>
          <a:xfrm rot="16200000">
            <a:off x="3460982" y="3711210"/>
            <a:ext cx="315380" cy="12043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27" name="Google Shape;9713;p77"/>
          <p:cNvSpPr/>
          <p:nvPr/>
        </p:nvSpPr>
        <p:spPr>
          <a:xfrm rot="16200000">
            <a:off x="3451977" y="4168329"/>
            <a:ext cx="315595" cy="1181735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7576" y="835881"/>
            <a:ext cx="10331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string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6562" y="1302790"/>
            <a:ext cx="11042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DateTime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26941" y="1723611"/>
            <a:ext cx="10337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int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53636" y="2213831"/>
            <a:ext cx="10585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string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26941" y="2699606"/>
            <a:ext cx="10407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string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26306" y="3210781"/>
            <a:ext cx="1034415" cy="332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string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67581" y="3696556"/>
            <a:ext cx="1038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string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94301" y="4156296"/>
            <a:ext cx="10261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string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206397" y="4596461"/>
            <a:ext cx="10039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string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784" y="826539"/>
            <a:ext cx="2360496" cy="3295193"/>
          </a:xfrm>
          <a:prstGeom prst="rect">
            <a:avLst/>
          </a:prstGeom>
        </p:spPr>
      </p:pic>
      <p:sp>
        <p:nvSpPr>
          <p:cNvPr id="4" name="TextBox 37"/>
          <p:cNvSpPr txBox="1"/>
          <p:nvPr/>
        </p:nvSpPr>
        <p:spPr>
          <a:xfrm>
            <a:off x="6963479" y="826539"/>
            <a:ext cx="1763535" cy="447582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-</a:t>
            </a:r>
            <a:r>
              <a:rPr lang="en-US" altLang="vi-VN" sz="1300" b="1" i="0" dirty="0" err="1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Lớp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Person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 dùng để quản lý thông tin cá nhân của một người: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họ tên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,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ngày sinh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,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số CCCD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,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mã BHXH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,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tôn giáo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,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quan hệ với chủ hộ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,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số điện thoại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,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nghề </a:t>
            </a:r>
            <a:r>
              <a:rPr lang="en-US" altLang="vi-VN" sz="1300" b="1" i="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nghiệp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.</a:t>
            </a:r>
            <a:endParaRPr lang="en-US" altLang="vi-VN" sz="1300" b="1" i="0" dirty="0">
              <a:solidFill>
                <a:schemeClr val="bg1"/>
              </a:solidFill>
              <a:effectLst/>
              <a:latin typeface="Montserrat ExtraBold" panose="00000900000000000000" pitchFamily="2" charset="0"/>
            </a:endParaRPr>
          </a:p>
          <a:p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-</a:t>
            </a:r>
            <a:r>
              <a:rPr lang="en-US" altLang="vi-VN" sz="1300" b="1" i="0" dirty="0" err="1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Lớp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 gồm hàm khởi tạo, phương thức dùng để nhập thông tin.</a:t>
            </a:r>
            <a:endParaRPr lang="en-US" altLang="vi-VN" sz="1300" b="1" i="0" dirty="0">
              <a:solidFill>
                <a:schemeClr val="bg1"/>
              </a:solidFill>
              <a:effectLst/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739064" y="289157"/>
            <a:ext cx="2911475" cy="547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2"/>
                </a:solidFill>
                <a:latin typeface="Montserrat ExtraBold" panose="00000900000000000000" pitchFamily="2" charset="0"/>
              </a:rPr>
              <a:t>Lớp Address</a:t>
            </a:r>
            <a:endParaRPr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234" name="Google Shape;234;p46"/>
          <p:cNvCxnSpPr/>
          <p:nvPr/>
        </p:nvCxnSpPr>
        <p:spPr>
          <a:xfrm>
            <a:off x="873594" y="351578"/>
            <a:ext cx="19727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7" name="Google Shape;247;p46"/>
          <p:cNvSpPr/>
          <p:nvPr/>
        </p:nvSpPr>
        <p:spPr>
          <a:xfrm>
            <a:off x="6981071" y="1403009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ExtraBold" panose="00000900000000000000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43915" y="789771"/>
            <a:ext cx="182118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1" i="0" dirty="0">
                <a:solidFill>
                  <a:schemeClr val="tx2"/>
                </a:solidFill>
                <a:effectLst/>
                <a:latin typeface="Montserrat ExtraBold" panose="00000900000000000000" pitchFamily="2" charset="0"/>
              </a:rPr>
              <a:t>Thuộc tính</a:t>
            </a:r>
            <a:endParaRPr lang="vi-VN" sz="1600" b="1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39" name="Google Shape;9588;p76"/>
          <p:cNvSpPr/>
          <p:nvPr/>
        </p:nvSpPr>
        <p:spPr>
          <a:xfrm>
            <a:off x="940904" y="1267311"/>
            <a:ext cx="1509130" cy="307777"/>
          </a:xfrm>
          <a:prstGeom prst="flowChartAlternateProcess">
            <a:avLst/>
          </a:pr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soNha</a:t>
            </a:r>
            <a:endParaRPr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0" name="Google Shape;9588;p76"/>
          <p:cNvSpPr/>
          <p:nvPr/>
        </p:nvSpPr>
        <p:spPr>
          <a:xfrm>
            <a:off x="937075" y="1829959"/>
            <a:ext cx="1509130" cy="307777"/>
          </a:xfrm>
          <a:prstGeom prst="flowChartAlternateProcess">
            <a:avLst/>
          </a:pr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tenDuong</a:t>
            </a:r>
            <a:endParaRPr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1" name="Google Shape;9588;p76"/>
          <p:cNvSpPr/>
          <p:nvPr/>
        </p:nvSpPr>
        <p:spPr>
          <a:xfrm>
            <a:off x="940904" y="2397480"/>
            <a:ext cx="1509130" cy="324409"/>
          </a:xfrm>
          <a:prstGeom prst="flowChartAlternateProcess">
            <a:avLst/>
          </a:pr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tenQuan</a:t>
            </a:r>
            <a:endParaRPr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2" name="Google Shape;9588;p76"/>
          <p:cNvSpPr/>
          <p:nvPr/>
        </p:nvSpPr>
        <p:spPr>
          <a:xfrm>
            <a:off x="919714" y="3079135"/>
            <a:ext cx="1509130" cy="307777"/>
          </a:xfrm>
          <a:prstGeom prst="flowChartAlternateProcess">
            <a:avLst/>
          </a:pr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0115" y="3089910"/>
            <a:ext cx="150812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thanhPho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9" name="Google Shape;9713;p77"/>
          <p:cNvSpPr/>
          <p:nvPr/>
        </p:nvSpPr>
        <p:spPr>
          <a:xfrm rot="16200000">
            <a:off x="2873321" y="834897"/>
            <a:ext cx="315380" cy="12043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20" name="Google Shape;9713;p77"/>
          <p:cNvSpPr/>
          <p:nvPr/>
        </p:nvSpPr>
        <p:spPr>
          <a:xfrm rot="16200000">
            <a:off x="2890682" y="1393950"/>
            <a:ext cx="315380" cy="12043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21" name="Google Shape;9713;p77"/>
          <p:cNvSpPr/>
          <p:nvPr/>
        </p:nvSpPr>
        <p:spPr>
          <a:xfrm rot="16200000">
            <a:off x="2894511" y="1965835"/>
            <a:ext cx="315380" cy="12043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22" name="Google Shape;9713;p77"/>
          <p:cNvSpPr/>
          <p:nvPr/>
        </p:nvSpPr>
        <p:spPr>
          <a:xfrm rot="16200000">
            <a:off x="2890683" y="2634658"/>
            <a:ext cx="315380" cy="12043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13683" y="1283174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int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89450" y="1842227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string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89450" y="2398697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string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02916" y="3069172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string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6330" y="859155"/>
            <a:ext cx="3276600" cy="3248025"/>
          </a:xfrm>
          <a:prstGeom prst="rect">
            <a:avLst/>
          </a:prstGeom>
        </p:spPr>
      </p:pic>
      <p:sp>
        <p:nvSpPr>
          <p:cNvPr id="5" name="TextBox 37"/>
          <p:cNvSpPr txBox="1"/>
          <p:nvPr/>
        </p:nvSpPr>
        <p:spPr>
          <a:xfrm>
            <a:off x="843915" y="3545205"/>
            <a:ext cx="3923030" cy="14370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Lớp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Address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 dùng để quản lý địa chỉ bao gồm các thông: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số nhà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,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tên đường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,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tên quận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,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tên thành phố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.</a:t>
            </a:r>
            <a:endParaRPr lang="en-US" altLang="vi-VN" sz="1300" b="1" i="0" dirty="0">
              <a:solidFill>
                <a:schemeClr val="bg1"/>
              </a:solidFill>
              <a:effectLst/>
              <a:latin typeface="Montserrat ExtraBold" panose="00000900000000000000" pitchFamily="2" charset="0"/>
            </a:endParaRPr>
          </a:p>
          <a:p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Lớp gồm hàm khởi tạo và hàm dùng để in địa chỉ có kiểu trả về là string.</a:t>
            </a:r>
            <a:endParaRPr lang="en-US" altLang="vi-VN" sz="1300" b="1" i="0" dirty="0">
              <a:solidFill>
                <a:schemeClr val="bg1"/>
              </a:solidFill>
              <a:effectLst/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/>
      <p:bldP spid="39" grpId="0" bldLvl="0" animBg="1"/>
      <p:bldP spid="40" grpId="0" bldLvl="0" animBg="1"/>
      <p:bldP spid="41" grpId="0" bldLvl="0" animBg="1"/>
      <p:bldP spid="42" grpId="0" bldLvl="0" animBg="1"/>
      <p:bldP spid="19" grpId="0" bldLvl="0" animBg="1"/>
      <p:bldP spid="20" grpId="0" bldLvl="0" animBg="1"/>
      <p:bldP spid="21" grpId="0" bldLvl="0" animBg="1"/>
      <p:bldP spid="2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>
            <a:spLocks noGrp="1"/>
          </p:cNvSpPr>
          <p:nvPr>
            <p:ph type="title"/>
          </p:nvPr>
        </p:nvSpPr>
        <p:spPr>
          <a:xfrm>
            <a:off x="607300" y="4738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ExtraBold" panose="00000900000000000000" pitchFamily="2" charset="0"/>
              </a:rPr>
              <a:t>TÍNH KẾ THỪA</a:t>
            </a:r>
            <a:endParaRPr dirty="0">
              <a:latin typeface="Montserrat ExtraBold" panose="00000900000000000000" pitchFamily="2" charset="0"/>
            </a:endParaRPr>
          </a:p>
        </p:txBody>
      </p:sp>
      <p:cxnSp>
        <p:nvCxnSpPr>
          <p:cNvPr id="2106" name="Google Shape;2106;p63"/>
          <p:cNvCxnSpPr/>
          <p:nvPr/>
        </p:nvCxnSpPr>
        <p:spPr>
          <a:xfrm>
            <a:off x="695000" y="4428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/>
          <p:cNvSpPr txBox="1"/>
          <p:nvPr/>
        </p:nvSpPr>
        <p:spPr>
          <a:xfrm>
            <a:off x="607300" y="1016083"/>
            <a:ext cx="827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Điểm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chung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: </a:t>
            </a:r>
            <a:r>
              <a:rPr lang="en-US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HoGiaDinhTamTru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và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HoGiaDinhThuongTru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đều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kế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thừa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lớp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HoGiaDinh</a:t>
            </a:r>
            <a:endParaRPr lang="en-US" b="1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endParaRPr lang="vi-VN" b="1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62" name="Google Shape;2108;p63"/>
          <p:cNvCxnSpPr/>
          <p:nvPr/>
        </p:nvCxnSpPr>
        <p:spPr>
          <a:xfrm>
            <a:off x="4313932" y="1539303"/>
            <a:ext cx="0" cy="291113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63" name="Google Shape;2107;p63"/>
          <p:cNvCxnSpPr/>
          <p:nvPr/>
        </p:nvCxnSpPr>
        <p:spPr>
          <a:xfrm>
            <a:off x="902265" y="1925422"/>
            <a:ext cx="682333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extBox 8"/>
          <p:cNvSpPr txBox="1"/>
          <p:nvPr/>
        </p:nvSpPr>
        <p:spPr>
          <a:xfrm>
            <a:off x="1916236" y="1551442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Thuộc</a:t>
            </a:r>
            <a:r>
              <a:rPr lang="en-US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Tính</a:t>
            </a:r>
            <a:endParaRPr lang="vi-VN" b="1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5161" y="1530758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Phương</a:t>
            </a:r>
            <a:r>
              <a:rPr lang="en-US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Thức</a:t>
            </a:r>
            <a:endParaRPr lang="vi-VN" b="1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1438" y="1951294"/>
            <a:ext cx="354579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hoTenChuHo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vi-VN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: </a:t>
            </a:r>
            <a:r>
              <a:rPr lang="vi-VN" dirty="0">
                <a:solidFill>
                  <a:schemeClr val="bg1"/>
                </a:solidFill>
                <a:latin typeface="Montserrat ExtraBold" panose="00000900000000000000" pitchFamily="2" charset="0"/>
              </a:rPr>
              <a:t>Họ tên chủ hộ.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r>
              <a:rPr lang="vi-VN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maSoGiaDinh</a:t>
            </a:r>
            <a:r>
              <a:rPr lang="vi-VN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: </a:t>
            </a:r>
            <a:r>
              <a:rPr lang="vi-VN" dirty="0">
                <a:solidFill>
                  <a:schemeClr val="bg1"/>
                </a:solidFill>
                <a:latin typeface="Montserrat ExtraBold" panose="00000900000000000000" pitchFamily="2" charset="0"/>
              </a:rPr>
              <a:t>Mã số hộ gia đình.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r>
              <a:rPr lang="vi-VN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soThanhVien</a:t>
            </a:r>
            <a:r>
              <a:rPr lang="en-US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vi-VN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: </a:t>
            </a:r>
            <a:r>
              <a:rPr lang="vi-VN" dirty="0">
                <a:solidFill>
                  <a:schemeClr val="bg1"/>
                </a:solidFill>
                <a:latin typeface="Montserrat ExtraBold" panose="00000900000000000000" pitchFamily="2" charset="0"/>
              </a:rPr>
              <a:t>Số lượng thành viên</a:t>
            </a:r>
            <a:r>
              <a:rPr lang="vi-VN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.</a:t>
            </a:r>
            <a:endParaRPr lang="vi-VN" b="1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r>
              <a:rPr lang="vi-VN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hoGiaDinh</a:t>
            </a:r>
            <a:r>
              <a:rPr lang="en-US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vi-VN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: </a:t>
            </a:r>
            <a:r>
              <a:rPr lang="vi-VN" dirty="0">
                <a:solidFill>
                  <a:schemeClr val="bg1"/>
                </a:solidFill>
                <a:latin typeface="Montserrat ExtraBold" panose="00000900000000000000" pitchFamily="2" charset="0"/>
              </a:rPr>
              <a:t>Danh sách các thành viên trong hộ gia đình (kiểu `Person`)</a:t>
            </a:r>
            <a:r>
              <a:rPr lang="vi-VN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.</a:t>
            </a:r>
            <a:endParaRPr lang="vi-VN" b="1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r>
              <a:rPr lang="vi-VN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diaChi</a:t>
            </a:r>
            <a:r>
              <a:rPr lang="en-US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vi-VN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: </a:t>
            </a:r>
            <a:r>
              <a:rPr lang="vi-VN" dirty="0">
                <a:solidFill>
                  <a:schemeClr val="bg1"/>
                </a:solidFill>
                <a:latin typeface="Montserrat ExtraBold" panose="00000900000000000000" pitchFamily="2" charset="0"/>
              </a:rPr>
              <a:t>Địa chỉ của hộ gia đình (kiểu `Address`).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r>
              <a:rPr lang="vi-VN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loaiChinhSach</a:t>
            </a:r>
            <a:r>
              <a:rPr lang="vi-VN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: </a:t>
            </a:r>
            <a:r>
              <a:rPr lang="vi-VN" dirty="0">
                <a:solidFill>
                  <a:schemeClr val="bg1"/>
                </a:solidFill>
                <a:latin typeface="Montserrat ExtraBold" panose="00000900000000000000" pitchFamily="2" charset="0"/>
              </a:rPr>
              <a:t>Loại chính sách áp dụng cho hộ gia đình.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2930" y="1925422"/>
            <a:ext cx="4005868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HoGiaDinh(): </a:t>
            </a:r>
            <a:r>
              <a:rPr lang="vi-VN" dirty="0">
                <a:solidFill>
                  <a:schemeClr val="bg1"/>
                </a:solidFill>
                <a:latin typeface="Montserrat ExtraBold" panose="00000900000000000000" pitchFamily="2" charset="0"/>
              </a:rPr>
              <a:t>Constructor (phương thức khởi tạo) của lớp `HoGiaDinh`.</a:t>
            </a:r>
            <a:endParaRPr lang="en-US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r>
              <a:rPr lang="vi-VN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HoGiaDinh(...): </a:t>
            </a:r>
            <a:r>
              <a:rPr lang="vi-VN" dirty="0">
                <a:solidFill>
                  <a:schemeClr val="bg1"/>
                </a:solidFill>
                <a:latin typeface="Montserrat ExtraBold" panose="00000900000000000000" pitchFamily="2" charset="0"/>
              </a:rPr>
              <a:t>Overloaded constructor (phương thức khởi tạo có tham số) của lớp `HoGiaDinh`.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r>
              <a:rPr lang="vi-VN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ThemThanhVien(thanhVien: void): </a:t>
            </a:r>
            <a:r>
              <a:rPr lang="vi-VN" dirty="0">
                <a:solidFill>
                  <a:schemeClr val="bg1"/>
                </a:solidFill>
                <a:latin typeface="Montserrat ExtraBold" panose="00000900000000000000" pitchFamily="2" charset="0"/>
              </a:rPr>
              <a:t>Thêm thành viên mới vào hộ gia đình.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r>
              <a:rPr lang="vi-VN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XoaThanhVien(thanhVien: void): </a:t>
            </a:r>
            <a:r>
              <a:rPr lang="vi-VN" dirty="0">
                <a:solidFill>
                  <a:schemeClr val="bg1"/>
                </a:solidFill>
                <a:latin typeface="Montserrat ExtraBold" panose="00000900000000000000" pitchFamily="2" charset="0"/>
              </a:rPr>
              <a:t>Xóa thành viên khỏi hộ gia đình.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r>
              <a:rPr lang="vi-VN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ChinhSuaThongTin(hoTen: void): </a:t>
            </a:r>
            <a:r>
              <a:rPr lang="vi-VN" dirty="0">
                <a:solidFill>
                  <a:schemeClr val="bg1"/>
                </a:solidFill>
                <a:latin typeface="Montserrat ExtraBold" panose="00000900000000000000" pitchFamily="2" charset="0"/>
              </a:rPr>
              <a:t>Chỉnh sửa thông tin của chủ hộ.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r>
              <a:rPr lang="vi-VN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XuatThongTin(): void</a:t>
            </a:r>
            <a:r>
              <a:rPr lang="vi-VN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: </a:t>
            </a:r>
            <a:r>
              <a:rPr lang="vi-VN" dirty="0">
                <a:solidFill>
                  <a:schemeClr val="bg1"/>
                </a:solidFill>
                <a:latin typeface="Montserrat ExtraBold" panose="00000900000000000000" pitchFamily="2" charset="0"/>
              </a:rPr>
              <a:t>Xuất thông tin của hộ gia đình.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endParaRPr lang="vi-VN" b="1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ExtraBold" panose="00000900000000000000" pitchFamily="2" charset="0"/>
              </a:rPr>
              <a:t>TÍNH KẾ THỪA</a:t>
            </a:r>
            <a:endParaRPr dirty="0">
              <a:latin typeface="Montserrat ExtraBold" panose="00000900000000000000" pitchFamily="2" charset="0"/>
            </a:endParaRPr>
          </a:p>
        </p:txBody>
      </p:sp>
      <p:cxnSp>
        <p:nvCxnSpPr>
          <p:cNvPr id="2106" name="Google Shape;2106;p6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/>
          <p:cNvSpPr txBox="1"/>
          <p:nvPr/>
        </p:nvSpPr>
        <p:spPr>
          <a:xfrm>
            <a:off x="938500" y="987283"/>
            <a:ext cx="81756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Điểm</a:t>
            </a:r>
            <a:r>
              <a:rPr lang="en-US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khác</a:t>
            </a:r>
            <a:r>
              <a:rPr lang="en-US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biệt</a:t>
            </a:r>
            <a:r>
              <a:rPr lang="en-US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: </a:t>
            </a:r>
            <a:r>
              <a:rPr lang="vi-VN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Sự khác biệt giữa</a:t>
            </a:r>
            <a:r>
              <a:rPr lang="vi-VN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`HoGiaDinhTamTru`</a:t>
            </a:r>
            <a:r>
              <a:rPr lang="vi-VN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và </a:t>
            </a:r>
            <a:r>
              <a:rPr lang="vi-VN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`HoGiaDinhThuongTru` </a:t>
            </a:r>
            <a:endParaRPr lang="en-US" b="1" dirty="0">
              <a:solidFill>
                <a:schemeClr val="tx2"/>
              </a:solidFill>
              <a:latin typeface="Montserrat ExtraBold" panose="00000900000000000000" pitchFamily="2" charset="0"/>
            </a:endParaRPr>
          </a:p>
          <a:p>
            <a:r>
              <a:rPr lang="vi-VN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nằm ở các</a:t>
            </a:r>
            <a:r>
              <a:rPr lang="vi-VN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thuộc tính </a:t>
            </a:r>
            <a:r>
              <a:rPr lang="vi-VN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và</a:t>
            </a:r>
            <a:r>
              <a:rPr lang="vi-VN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phương thức riêng biệt</a:t>
            </a:r>
            <a:endParaRPr lang="vi-VN" b="1" dirty="0">
              <a:solidFill>
                <a:schemeClr val="tx2"/>
              </a:solidFill>
              <a:latin typeface="Montserrat ExtraBold" panose="00000900000000000000" pitchFamily="2" charset="0"/>
            </a:endParaRPr>
          </a:p>
          <a:p>
            <a:endParaRPr lang="vi-VN" b="1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45" name="Google Shape;2107;p63"/>
          <p:cNvCxnSpPr/>
          <p:nvPr/>
        </p:nvCxnSpPr>
        <p:spPr>
          <a:xfrm>
            <a:off x="1233465" y="1896622"/>
            <a:ext cx="6788150" cy="825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46" name="Google Shape;2108;p63"/>
          <p:cNvCxnSpPr/>
          <p:nvPr/>
        </p:nvCxnSpPr>
        <p:spPr>
          <a:xfrm>
            <a:off x="4645132" y="1510503"/>
            <a:ext cx="0" cy="291113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4" name="TextBox 33"/>
          <p:cNvSpPr txBox="1"/>
          <p:nvPr/>
        </p:nvSpPr>
        <p:spPr>
          <a:xfrm>
            <a:off x="1948476" y="15571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HoGiaDinhTamTru</a:t>
            </a:r>
            <a:endParaRPr lang="vi-VN" b="1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27779" y="1572058"/>
            <a:ext cx="2265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HoGiaDinhThuongTru</a:t>
            </a:r>
            <a:endParaRPr lang="vi-VN" b="1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3645" y="1989455"/>
            <a:ext cx="3279140" cy="2470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630" y="1990090"/>
            <a:ext cx="3244215" cy="2469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-602681" y="351286"/>
            <a:ext cx="6231317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 panose="00000900000000000000"/>
              <a:buNone/>
              <a:defRPr sz="3000" b="1" i="0" u="none" strike="noStrike" cap="none">
                <a:solidFill>
                  <a:schemeClr val="lt1"/>
                </a:solidFill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ontserrat ExtraBold" panose="00000900000000000000" pitchFamily="2" charset="0"/>
              </a:rPr>
              <a:t>GIAO DIỆN NGƯỜI DÙNG </a:t>
            </a:r>
            <a:endParaRPr lang="en-US" sz="2400" dirty="0">
              <a:solidFill>
                <a:schemeClr val="accent4">
                  <a:lumMod val="75000"/>
                </a:schemeClr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259200" y="1000126"/>
            <a:ext cx="5006176" cy="381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 panose="00000500000000000000"/>
              <a:buNone/>
              <a:defRPr sz="1400" b="0" i="0" u="none" strike="noStrike" cap="none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 panose="00000500000000000000"/>
              <a:buNone/>
              <a:defRPr sz="1800" b="0" i="0" u="none" strike="noStrike" cap="none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 panose="00000500000000000000"/>
              <a:buNone/>
              <a:defRPr sz="1800" b="0" i="0" u="none" strike="noStrike" cap="none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 panose="00000500000000000000"/>
              <a:buNone/>
              <a:defRPr sz="1800" b="0" i="0" u="none" strike="noStrike" cap="none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 panose="00000500000000000000"/>
              <a:buNone/>
              <a:defRPr sz="1800" b="0" i="0" u="none" strike="noStrike" cap="none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 panose="00000500000000000000"/>
              <a:buNone/>
              <a:defRPr sz="1800" b="0" i="0" u="none" strike="noStrike" cap="none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 panose="00000500000000000000"/>
              <a:buNone/>
              <a:defRPr sz="1800" b="0" i="0" u="none" strike="noStrike" cap="none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 panose="00000500000000000000"/>
              <a:buNone/>
              <a:defRPr sz="1800" b="0" i="0" u="none" strike="noStrike" cap="none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 panose="00000500000000000000"/>
              <a:buNone/>
              <a:defRPr sz="1800" b="0" i="0" u="none" strike="noStrike" cap="none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114300" indent="0" algn="l"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  <a:latin typeface="Montserrat ExtraBold" panose="00000900000000000000" pitchFamily="2" charset="0"/>
              </a:rPr>
              <a:t>- </a:t>
            </a:r>
            <a:r>
              <a:rPr lang="en-US" sz="2000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Giao</a:t>
            </a:r>
            <a:r>
              <a:rPr lang="en-US" sz="2000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diện</a:t>
            </a:r>
            <a:r>
              <a:rPr lang="en-US" sz="2000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chính</a:t>
            </a:r>
            <a:r>
              <a:rPr lang="en-US" sz="2000" dirty="0">
                <a:solidFill>
                  <a:schemeClr val="tx2"/>
                </a:solidFill>
                <a:latin typeface="Montserrat ExtraBold" panose="00000900000000000000" pitchFamily="2" charset="0"/>
              </a:rPr>
              <a:t>:</a:t>
            </a:r>
            <a:r>
              <a:rPr lang="en-US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vi-VN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Giao diện đơn giản, dễ sử dụng với các menu phân loại rõ ràng, dễ dàng </a:t>
            </a:r>
            <a:r>
              <a:rPr lang="en-US" sz="20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xử</a:t>
            </a:r>
            <a:r>
              <a:rPr lang="en-US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lý</a:t>
            </a:r>
            <a:r>
              <a:rPr lang="en-US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, </a:t>
            </a:r>
            <a:r>
              <a:rPr lang="vi-VN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tìm kiếm thông tin.</a:t>
            </a:r>
            <a:endParaRPr lang="en-US" sz="20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pPr marL="114300" indent="0" algn="l"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  <a:latin typeface="Montserrat ExtraBold" panose="00000900000000000000" pitchFamily="2" charset="0"/>
              </a:rPr>
              <a:t>- </a:t>
            </a:r>
            <a:r>
              <a:rPr lang="en-US" sz="2000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Nhiều</a:t>
            </a:r>
            <a:r>
              <a:rPr lang="en-US" sz="2000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chức</a:t>
            </a:r>
            <a:r>
              <a:rPr lang="en-US" sz="2000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năng</a:t>
            </a:r>
            <a:r>
              <a:rPr lang="en-US" sz="2000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đa</a:t>
            </a:r>
            <a:r>
              <a:rPr lang="en-US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dạng</a:t>
            </a:r>
            <a:r>
              <a:rPr lang="en-US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quản</a:t>
            </a:r>
            <a:r>
              <a:rPr lang="en-US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lý</a:t>
            </a:r>
            <a:r>
              <a:rPr lang="en-US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tổng</a:t>
            </a:r>
            <a:r>
              <a:rPr lang="en-US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quát</a:t>
            </a:r>
            <a:r>
              <a:rPr lang="en-US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được</a:t>
            </a:r>
            <a:r>
              <a:rPr lang="en-US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dân</a:t>
            </a:r>
            <a:r>
              <a:rPr lang="en-US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cư</a:t>
            </a:r>
            <a:r>
              <a:rPr lang="en-US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.</a:t>
            </a:r>
            <a:endParaRPr lang="en-US" sz="20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6" name="Google Shape;2106;p63"/>
          <p:cNvCxnSpPr/>
          <p:nvPr/>
        </p:nvCxnSpPr>
        <p:spPr>
          <a:xfrm>
            <a:off x="509678" y="355426"/>
            <a:ext cx="4006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8" name="Google Shape;10553;p79"/>
          <p:cNvGrpSpPr/>
          <p:nvPr/>
        </p:nvGrpSpPr>
        <p:grpSpPr>
          <a:xfrm>
            <a:off x="4695459" y="355426"/>
            <a:ext cx="495742" cy="488240"/>
            <a:chOff x="6974158" y="2789537"/>
            <a:chExt cx="255247" cy="327458"/>
          </a:xfrm>
        </p:grpSpPr>
        <p:sp>
          <p:nvSpPr>
            <p:cNvPr id="9" name="Google Shape;10554;p79"/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10555;p79"/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0556;p79"/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0557;p79"/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0558;p79"/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0559;p79"/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" name="Google Shape;10429;p79"/>
          <p:cNvGrpSpPr/>
          <p:nvPr/>
        </p:nvGrpSpPr>
        <p:grpSpPr>
          <a:xfrm>
            <a:off x="5226217" y="355426"/>
            <a:ext cx="546971" cy="488240"/>
            <a:chOff x="1958520" y="2302574"/>
            <a:chExt cx="359213" cy="327807"/>
          </a:xfrm>
        </p:grpSpPr>
        <p:sp>
          <p:nvSpPr>
            <p:cNvPr id="16" name="Google Shape;10430;p79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0431;p79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0432;p79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9" name="Picture 18"/>
          <p:cNvPicPr/>
          <p:nvPr/>
        </p:nvPicPr>
        <p:blipFill>
          <a:blip r:embed="rId1"/>
          <a:stretch>
            <a:fillRect/>
          </a:stretch>
        </p:blipFill>
        <p:spPr>
          <a:xfrm>
            <a:off x="5191201" y="1192111"/>
            <a:ext cx="5728970" cy="2680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336760" y="-178133"/>
            <a:ext cx="4895590" cy="1168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 panose="00000900000000000000"/>
              <a:buNone/>
              <a:defRPr sz="2400" b="0" i="0" u="none" strike="noStrike" cap="none">
                <a:solidFill>
                  <a:schemeClr val="accent1"/>
                </a:solidFill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r>
              <a:rPr lang="en-US" dirty="0">
                <a:latin typeface="Montserrat ExtraBold" panose="00000900000000000000" pitchFamily="2" charset="0"/>
              </a:rPr>
              <a:t>MÔ PH</a:t>
            </a:r>
            <a:r>
              <a:rPr lang="en-US" b="1" dirty="0">
                <a:latin typeface="Arial Rounded MT Bold" panose="020F0704030504030204" pitchFamily="34" charset="0"/>
              </a:rPr>
              <a:t>Ỏ</a:t>
            </a:r>
            <a:r>
              <a:rPr lang="en-US" dirty="0">
                <a:latin typeface="Montserrat ExtraBold" panose="00000900000000000000" pitchFamily="2" charset="0"/>
              </a:rPr>
              <a:t>NG CÁC CH</a:t>
            </a:r>
            <a:r>
              <a:rPr lang="en-US" b="1" dirty="0">
                <a:latin typeface="Arial Rounded MT Bold" panose="020F0704030504030204" pitchFamily="34" charset="0"/>
              </a:rPr>
              <a:t>Ứ</a:t>
            </a:r>
            <a:r>
              <a:rPr lang="en-US" dirty="0">
                <a:latin typeface="Montserrat ExtraBold" panose="00000900000000000000" pitchFamily="2" charset="0"/>
              </a:rPr>
              <a:t>C N</a:t>
            </a:r>
            <a:r>
              <a:rPr lang="en-US" b="1" dirty="0">
                <a:latin typeface="Montserrat ExtraBold" panose="00000900000000000000" pitchFamily="2" charset="0"/>
              </a:rPr>
              <a:t>Ă</a:t>
            </a:r>
            <a:r>
              <a:rPr lang="en-US" dirty="0">
                <a:latin typeface="Montserrat ExtraBold" panose="00000900000000000000" pitchFamily="2" charset="0"/>
              </a:rPr>
              <a:t>NG</a:t>
            </a:r>
            <a:endParaRPr lang="en-US" dirty="0">
              <a:latin typeface="Montserrat ExtraBold" panose="000009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37461" y="2264411"/>
            <a:ext cx="480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  <a:latin typeface="Montserrat ExtraBold" panose="00000900000000000000" pitchFamily="2" charset="0"/>
              </a:rPr>
              <a:t>1. THỐNG K</a:t>
            </a:r>
            <a:r>
              <a:rPr lang="en-US" sz="20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Ê</a:t>
            </a:r>
            <a:r>
              <a:rPr lang="en-US" sz="2000" dirty="0">
                <a:solidFill>
                  <a:schemeClr val="tx2"/>
                </a:solidFill>
                <a:latin typeface="Montserrat ExtraBold" panose="00000900000000000000" pitchFamily="2" charset="0"/>
              </a:rPr>
              <a:t> CƠ C</a:t>
            </a:r>
            <a:r>
              <a:rPr lang="en-US" sz="20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Ấ</a:t>
            </a:r>
            <a:r>
              <a:rPr lang="en-US" sz="2000" dirty="0">
                <a:solidFill>
                  <a:schemeClr val="tx2"/>
                </a:solidFill>
                <a:latin typeface="Montserrat ExtraBold" panose="00000900000000000000" pitchFamily="2" charset="0"/>
              </a:rPr>
              <a:t>U D</a:t>
            </a:r>
            <a:r>
              <a:rPr lang="en-US" sz="20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Â</a:t>
            </a:r>
            <a:r>
              <a:rPr lang="en-US" sz="2000" dirty="0">
                <a:solidFill>
                  <a:schemeClr val="tx2"/>
                </a:solidFill>
                <a:latin typeface="Montserrat ExtraBold" panose="00000900000000000000" pitchFamily="2" charset="0"/>
              </a:rPr>
              <a:t>N CƯ</a:t>
            </a:r>
            <a:endParaRPr lang="en-US" sz="2000" dirty="0">
              <a:solidFill>
                <a:schemeClr val="tx2"/>
              </a:solidFill>
              <a:latin typeface="Montserrat ExtraBold" panose="00000900000000000000" pitchFamily="2" charset="0"/>
            </a:endParaRPr>
          </a:p>
          <a:p>
            <a:endParaRPr lang="en-US" sz="2000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7" name="Google Shape;2106;p63"/>
          <p:cNvCxnSpPr/>
          <p:nvPr/>
        </p:nvCxnSpPr>
        <p:spPr>
          <a:xfrm>
            <a:off x="509678" y="355426"/>
            <a:ext cx="355832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8" name="Google Shape;12296;p82"/>
          <p:cNvGrpSpPr/>
          <p:nvPr/>
        </p:nvGrpSpPr>
        <p:grpSpPr>
          <a:xfrm>
            <a:off x="4240918" y="130127"/>
            <a:ext cx="347435" cy="345534"/>
            <a:chOff x="3527780" y="2885263"/>
            <a:chExt cx="347435" cy="345534"/>
          </a:xfrm>
        </p:grpSpPr>
        <p:sp>
          <p:nvSpPr>
            <p:cNvPr id="10" name="Google Shape;12297;p82"/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2298;p82"/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2299;p82"/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2300;p82"/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2301;p82"/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2302;p82"/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2303;p82"/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2304;p82"/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2305;p82"/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2306;p82"/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2307;p82"/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2308;p82"/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2309;p82"/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2310;p82"/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12311;p82"/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12312;p82"/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2313;p82"/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2314;p82"/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2315;p82"/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2316;p82"/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2317;p82"/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2318;p82"/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2319;p82"/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3" name="Picture 32"/>
          <p:cNvPicPr/>
          <p:nvPr/>
        </p:nvPicPr>
        <p:blipFill>
          <a:blip r:embed="rId1"/>
          <a:stretch>
            <a:fillRect/>
          </a:stretch>
        </p:blipFill>
        <p:spPr>
          <a:xfrm>
            <a:off x="1" y="1016643"/>
            <a:ext cx="4312578" cy="19831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9159;p75"/>
          <p:cNvGrpSpPr/>
          <p:nvPr/>
        </p:nvGrpSpPr>
        <p:grpSpPr>
          <a:xfrm>
            <a:off x="787601" y="3374727"/>
            <a:ext cx="7601503" cy="972608"/>
            <a:chOff x="238125" y="2506075"/>
            <a:chExt cx="7115411" cy="673075"/>
          </a:xfrm>
        </p:grpSpPr>
        <p:sp>
          <p:nvSpPr>
            <p:cNvPr id="103" name="Google Shape;9160;p75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bg1"/>
                </a:solidFill>
                <a:latin typeface="Montserrat ExtraBold" panose="00000900000000000000" pitchFamily="2" charset="0"/>
              </a:endParaRPr>
            </a:p>
          </p:txBody>
        </p:sp>
        <p:sp>
          <p:nvSpPr>
            <p:cNvPr id="104" name="Google Shape;9161;p75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bg1"/>
                </a:solidFill>
                <a:latin typeface="Montserrat ExtraBold" panose="00000900000000000000" pitchFamily="2" charset="0"/>
              </a:endParaRPr>
            </a:p>
          </p:txBody>
        </p:sp>
        <p:sp>
          <p:nvSpPr>
            <p:cNvPr id="105" name="Google Shape;9162;p75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bg1"/>
                </a:solidFill>
                <a:latin typeface="Montserrat ExtraBold" panose="00000900000000000000" pitchFamily="2" charset="0"/>
              </a:endParaRPr>
            </a:p>
          </p:txBody>
        </p:sp>
        <p:sp>
          <p:nvSpPr>
            <p:cNvPr id="106" name="Google Shape;9163;p75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bg1"/>
                </a:solidFill>
                <a:latin typeface="Montserrat ExtraBold" panose="00000900000000000000" pitchFamily="2" charset="0"/>
              </a:endParaRPr>
            </a:p>
          </p:txBody>
        </p:sp>
        <p:sp>
          <p:nvSpPr>
            <p:cNvPr id="107" name="Google Shape;9164;p75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bg1"/>
                </a:solidFill>
                <a:latin typeface="Montserrat ExtraBold" panose="00000900000000000000" pitchFamily="2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82305" y="3440511"/>
            <a:ext cx="1220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Thống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kê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số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lượng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nam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nữ</a:t>
            </a:r>
            <a:endParaRPr lang="en-US" b="1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95912" y="3393228"/>
            <a:ext cx="875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Thống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kê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bảo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hiểm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xã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hội</a:t>
            </a:r>
            <a:endParaRPr lang="en-US" b="1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46069" y="3548233"/>
            <a:ext cx="1145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Thống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kê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việc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làm</a:t>
            </a:r>
            <a:endParaRPr lang="en-US" b="1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466054" y="3445856"/>
            <a:ext cx="12241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Thống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kê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theo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nhóm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tuổi</a:t>
            </a:r>
            <a:endParaRPr lang="en-US" b="1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987365" y="3442977"/>
            <a:ext cx="11070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Dự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xu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hướng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dân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cư</a:t>
            </a:r>
            <a:endParaRPr lang="en-US" b="1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/>
      <p:bldP spid="5" grpId="0"/>
      <p:bldP spid="108" grpId="0"/>
      <p:bldP spid="10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336760" y="-178133"/>
            <a:ext cx="4895590" cy="1168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 panose="00000900000000000000"/>
              <a:buNone/>
              <a:defRPr sz="2400" b="0" i="0" u="none" strike="noStrike" cap="none">
                <a:solidFill>
                  <a:schemeClr val="accent1"/>
                </a:solidFill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r>
              <a:rPr lang="en-US" dirty="0">
                <a:latin typeface="Montserrat ExtraBold" panose="00000900000000000000" pitchFamily="2" charset="0"/>
              </a:rPr>
              <a:t>MÔ PH</a:t>
            </a:r>
            <a:r>
              <a:rPr lang="en-US" b="1" dirty="0">
                <a:latin typeface="Arial Rounded MT Bold" panose="020F0704030504030204" pitchFamily="34" charset="0"/>
              </a:rPr>
              <a:t>Ỏ</a:t>
            </a:r>
            <a:r>
              <a:rPr lang="en-US" dirty="0">
                <a:latin typeface="Montserrat ExtraBold" panose="00000900000000000000" pitchFamily="2" charset="0"/>
              </a:rPr>
              <a:t>NG CÁC CH</a:t>
            </a:r>
            <a:r>
              <a:rPr lang="en-US" b="1" dirty="0">
                <a:latin typeface="Arial Rounded MT Bold" panose="020F0704030504030204" pitchFamily="34" charset="0"/>
              </a:rPr>
              <a:t>Ứ</a:t>
            </a:r>
            <a:r>
              <a:rPr lang="en-US" dirty="0">
                <a:latin typeface="Montserrat ExtraBold" panose="00000900000000000000" pitchFamily="2" charset="0"/>
              </a:rPr>
              <a:t>C N</a:t>
            </a:r>
            <a:r>
              <a:rPr lang="en-US" b="1" dirty="0">
                <a:latin typeface="Montserrat ExtraBold" panose="00000900000000000000" pitchFamily="2" charset="0"/>
              </a:rPr>
              <a:t>Ă</a:t>
            </a:r>
            <a:r>
              <a:rPr lang="en-US" dirty="0">
                <a:latin typeface="Montserrat ExtraBold" panose="00000900000000000000" pitchFamily="2" charset="0"/>
              </a:rPr>
              <a:t>NG</a:t>
            </a:r>
            <a:endParaRPr lang="en-US" dirty="0">
              <a:latin typeface="Montserrat ExtraBold" panose="000009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5394" y="1651080"/>
            <a:ext cx="480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  <a:latin typeface="Montserrat ExtraBold" panose="00000900000000000000" pitchFamily="2" charset="0"/>
              </a:rPr>
              <a:t>2. THỐNG K</a:t>
            </a:r>
            <a:r>
              <a:rPr lang="en-US" sz="2000" b="1" dirty="0">
                <a:solidFill>
                  <a:schemeClr val="tx2"/>
                </a:solidFill>
                <a:latin typeface="Arial Rounded MT Bold" panose="020F0704030504030204" pitchFamily="34" charset="0"/>
              </a:rPr>
              <a:t>Ê</a:t>
            </a:r>
            <a:r>
              <a:rPr lang="en-US" sz="2000" dirty="0">
                <a:solidFill>
                  <a:schemeClr val="tx2"/>
                </a:solidFill>
                <a:latin typeface="Montserrat ExtraBold" panose="00000900000000000000" pitchFamily="2" charset="0"/>
              </a:rPr>
              <a:t> H</a:t>
            </a:r>
            <a:r>
              <a:rPr lang="en-US" sz="2000" b="1" dirty="0">
                <a:solidFill>
                  <a:schemeClr val="tx2"/>
                </a:solidFill>
                <a:latin typeface="Arial Rounded MT Bold" panose="020F0704030504030204" pitchFamily="34" charset="0"/>
              </a:rPr>
              <a:t>Ộ</a:t>
            </a:r>
            <a:r>
              <a:rPr lang="en-US" sz="2000" dirty="0">
                <a:solidFill>
                  <a:schemeClr val="tx2"/>
                </a:solidFill>
                <a:latin typeface="Montserrat ExtraBold" panose="00000900000000000000" pitchFamily="2" charset="0"/>
              </a:rPr>
              <a:t> GIA ĐÌNH</a:t>
            </a:r>
            <a:endParaRPr lang="en-US" sz="2000" dirty="0">
              <a:solidFill>
                <a:schemeClr val="tx2"/>
              </a:solidFill>
              <a:latin typeface="Montserrat ExtraBold" panose="00000900000000000000" pitchFamily="2" charset="0"/>
            </a:endParaRPr>
          </a:p>
          <a:p>
            <a:endParaRPr lang="en-US" sz="2000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7" name="Google Shape;2106;p63"/>
          <p:cNvCxnSpPr/>
          <p:nvPr/>
        </p:nvCxnSpPr>
        <p:spPr>
          <a:xfrm>
            <a:off x="509678" y="355426"/>
            <a:ext cx="355832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8" name="Google Shape;12296;p82"/>
          <p:cNvGrpSpPr/>
          <p:nvPr/>
        </p:nvGrpSpPr>
        <p:grpSpPr>
          <a:xfrm>
            <a:off x="4240918" y="130127"/>
            <a:ext cx="347435" cy="345534"/>
            <a:chOff x="3527780" y="2885263"/>
            <a:chExt cx="347435" cy="345534"/>
          </a:xfrm>
        </p:grpSpPr>
        <p:sp>
          <p:nvSpPr>
            <p:cNvPr id="10" name="Google Shape;12297;p82"/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2298;p82"/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2299;p82"/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2300;p82"/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2301;p82"/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2302;p82"/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2303;p82"/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2304;p82"/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2305;p82"/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2306;p82"/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2307;p82"/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2308;p82"/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2309;p82"/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2310;p82"/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12311;p82"/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12312;p82"/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2313;p82"/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2314;p82"/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2315;p82"/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2316;p82"/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2317;p82"/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2318;p82"/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2319;p82"/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1" name="Picture 40"/>
          <p:cNvPicPr/>
          <p:nvPr/>
        </p:nvPicPr>
        <p:blipFill>
          <a:blip r:embed="rId1"/>
          <a:stretch>
            <a:fillRect/>
          </a:stretch>
        </p:blipFill>
        <p:spPr>
          <a:xfrm>
            <a:off x="5348521" y="0"/>
            <a:ext cx="3805106" cy="2417968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9127;p75"/>
          <p:cNvSpPr/>
          <p:nvPr/>
        </p:nvSpPr>
        <p:spPr>
          <a:xfrm>
            <a:off x="876946" y="3173301"/>
            <a:ext cx="1516475" cy="1568189"/>
          </a:xfrm>
          <a:custGeom>
            <a:avLst/>
            <a:gdLst/>
            <a:ahLst/>
            <a:cxnLst/>
            <a:rect l="l" t="t" r="r" b="b"/>
            <a:pathLst>
              <a:path w="7099" h="7100" extrusionOk="0">
                <a:moveTo>
                  <a:pt x="3550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50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50" y="1"/>
                </a:cubicBezTo>
                <a:close/>
              </a:path>
            </a:pathLst>
          </a:cu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5" name="Google Shape;9128;p75"/>
          <p:cNvSpPr/>
          <p:nvPr/>
        </p:nvSpPr>
        <p:spPr>
          <a:xfrm>
            <a:off x="3319370" y="3173301"/>
            <a:ext cx="1516475" cy="1568189"/>
          </a:xfrm>
          <a:custGeom>
            <a:avLst/>
            <a:gdLst/>
            <a:ahLst/>
            <a:cxnLst/>
            <a:rect l="l" t="t" r="r" b="b"/>
            <a:pathLst>
              <a:path w="7099" h="7100" extrusionOk="0">
                <a:moveTo>
                  <a:pt x="3550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50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50" y="1"/>
                </a:cubicBezTo>
                <a:close/>
              </a:path>
            </a:pathLst>
          </a:cu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6" name="Google Shape;9129;p75"/>
          <p:cNvSpPr/>
          <p:nvPr/>
        </p:nvSpPr>
        <p:spPr>
          <a:xfrm>
            <a:off x="5945492" y="3177092"/>
            <a:ext cx="1516475" cy="1568189"/>
          </a:xfrm>
          <a:custGeom>
            <a:avLst/>
            <a:gdLst/>
            <a:ahLst/>
            <a:cxnLst/>
            <a:rect l="l" t="t" r="r" b="b"/>
            <a:pathLst>
              <a:path w="7099" h="7100" extrusionOk="0">
                <a:moveTo>
                  <a:pt x="3549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49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49" y="1"/>
                </a:cubicBezTo>
                <a:close/>
              </a:path>
            </a:pathLst>
          </a:cu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34" name="Straight Arrow Connector 33"/>
          <p:cNvCxnSpPr>
            <a:stCxn id="9" idx="2"/>
          </p:cNvCxnSpPr>
          <p:nvPr/>
        </p:nvCxnSpPr>
        <p:spPr>
          <a:xfrm flipH="1">
            <a:off x="1635183" y="2512854"/>
            <a:ext cx="1772813" cy="66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9" idx="2"/>
          </p:cNvCxnSpPr>
          <p:nvPr/>
        </p:nvCxnSpPr>
        <p:spPr>
          <a:xfrm>
            <a:off x="3407996" y="2512854"/>
            <a:ext cx="598178" cy="671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9" idx="2"/>
          </p:cNvCxnSpPr>
          <p:nvPr/>
        </p:nvCxnSpPr>
        <p:spPr>
          <a:xfrm>
            <a:off x="3407996" y="2512854"/>
            <a:ext cx="3295733" cy="66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98415" y="3455734"/>
            <a:ext cx="12386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Danh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sách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hộ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gia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đình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chính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sách</a:t>
            </a:r>
            <a:endParaRPr lang="en-US" b="1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371438" y="3563455"/>
            <a:ext cx="14423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Danh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sách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hộ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gia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đình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thường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trú</a:t>
            </a:r>
            <a:endParaRPr lang="en-US" b="1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70556" y="3455369"/>
            <a:ext cx="1159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Danh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sách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hộ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gia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đình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tạm</a:t>
            </a: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trú</a:t>
            </a:r>
            <a:endParaRPr lang="en-US" b="1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4" grpId="0" animBg="1"/>
      <p:bldP spid="45" grpId="0" animBg="1"/>
      <p:bldP spid="46" grpId="0" animBg="1"/>
      <p:bldP spid="48" grpId="0"/>
      <p:bldP spid="49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849850" y="173897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dirty="0"/>
              <a:t>01</a:t>
            </a:r>
            <a:endParaRPr lang="en-GB" sz="2300"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314065" y="2660650"/>
            <a:ext cx="2489835" cy="730250"/>
          </a:xfrm>
          <a:prstGeom prst="rect">
            <a:avLst/>
          </a:prstGeom>
          <a:noFill/>
          <a:ln>
            <a:noFill/>
          </a:ln>
        </p:spPr>
        <p:txBody>
          <a:bodyPr spcFirstLastPara="0" vert="horz" wrap="square" lIns="91425" tIns="91425" rIns="91425" bIns="91425" rtlCol="0" anchor="b" anchorCtr="0">
            <a:noAutofit/>
          </a:bodyPr>
          <a:lstStyle/>
          <a:p>
            <a:pPr lvl="0" algn="ctr"/>
            <a:r>
              <a:rPr lang="en-US" sz="2300" dirty="0">
                <a:sym typeface="+mn-ea"/>
              </a:rPr>
              <a:t>MÔ HÌNH </a:t>
            </a:r>
            <a:br>
              <a:rPr lang="en-US" sz="2300" dirty="0">
                <a:sym typeface="+mn-ea"/>
              </a:rPr>
            </a:br>
            <a:r>
              <a:rPr lang="en-US" sz="2300" dirty="0">
                <a:sym typeface="+mn-ea"/>
              </a:rPr>
              <a:t>HỆ THỐNG</a:t>
            </a:r>
            <a:endParaRPr lang="en-US" sz="2300" dirty="0">
              <a:sym typeface="+mn-ea"/>
            </a:endParaRPr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0" y="246335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/>
              <a:t>KẾT LUẬN</a:t>
            </a:r>
            <a:endParaRPr sz="1600"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582930" y="2660650"/>
            <a:ext cx="2659380" cy="7296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/>
              <a:t>GIỚI THIỆU </a:t>
            </a:r>
            <a:br>
              <a:rPr lang="en-US" sz="2300" dirty="0"/>
            </a:br>
            <a:r>
              <a:rPr lang="en-US" sz="2300" dirty="0"/>
              <a:t>HỆ THỐNG</a:t>
            </a:r>
            <a:endParaRPr sz="2300"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439200" y="176956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dirty="0"/>
              <a:t>03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684747" y="249346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 flipV="1">
            <a:off x="4274100" y="2492195"/>
            <a:ext cx="455930" cy="127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 flipV="1">
            <a:off x="6863450" y="2488385"/>
            <a:ext cx="427990" cy="508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  <p:bldP spid="179" grpId="0"/>
      <p:bldP spid="181" grpId="0"/>
      <p:bldP spid="183" grpId="0"/>
      <p:bldP spid="185" grpId="0"/>
      <p:bldP spid="18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-25943" y="-454481"/>
            <a:ext cx="4895590" cy="1168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 panose="00000900000000000000"/>
              <a:buNone/>
              <a:defRPr sz="2400" b="0" i="0" u="none" strike="noStrike" cap="none">
                <a:solidFill>
                  <a:schemeClr val="accent1"/>
                </a:solidFill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r>
              <a:rPr lang="en-US" dirty="0">
                <a:latin typeface="Montserrat ExtraBold" panose="00000900000000000000" pitchFamily="2" charset="0"/>
              </a:rPr>
              <a:t>MÔ PH</a:t>
            </a:r>
            <a:r>
              <a:rPr lang="en-US" b="1" dirty="0">
                <a:latin typeface="Arial Rounded MT Bold" panose="020F0704030504030204" pitchFamily="34" charset="0"/>
              </a:rPr>
              <a:t>Ỏ</a:t>
            </a:r>
            <a:r>
              <a:rPr lang="en-US" dirty="0">
                <a:latin typeface="Montserrat ExtraBold" panose="00000900000000000000" pitchFamily="2" charset="0"/>
              </a:rPr>
              <a:t>NG CÁC CH</a:t>
            </a:r>
            <a:r>
              <a:rPr lang="en-US" b="1" dirty="0">
                <a:latin typeface="Arial Rounded MT Bold" panose="020F0704030504030204" pitchFamily="34" charset="0"/>
              </a:rPr>
              <a:t>Ứ</a:t>
            </a:r>
            <a:r>
              <a:rPr lang="en-US" dirty="0">
                <a:latin typeface="Montserrat ExtraBold" panose="00000900000000000000" pitchFamily="2" charset="0"/>
              </a:rPr>
              <a:t>C N</a:t>
            </a:r>
            <a:r>
              <a:rPr lang="en-US" b="1" dirty="0">
                <a:latin typeface="Montserrat ExtraBold" panose="00000900000000000000" pitchFamily="2" charset="0"/>
              </a:rPr>
              <a:t>Ă</a:t>
            </a:r>
            <a:r>
              <a:rPr lang="en-US" dirty="0">
                <a:latin typeface="Montserrat ExtraBold" panose="00000900000000000000" pitchFamily="2" charset="0"/>
              </a:rPr>
              <a:t>NG</a:t>
            </a:r>
            <a:endParaRPr lang="en-US" dirty="0">
              <a:latin typeface="Montserrat ExtraBold" panose="000009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945" y="556252"/>
            <a:ext cx="4730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  <a:latin typeface="Montserrat ExtraBold" panose="00000900000000000000" pitchFamily="2" charset="0"/>
              </a:rPr>
              <a:t>3. </a:t>
            </a:r>
            <a:r>
              <a:rPr lang="en-US" sz="1600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Tìm</a:t>
            </a:r>
            <a:r>
              <a:rPr lang="en-US" sz="1600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kiếm</a:t>
            </a:r>
            <a:r>
              <a:rPr lang="en-US" sz="1600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thành</a:t>
            </a:r>
            <a:r>
              <a:rPr lang="en-US" sz="1600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viên</a:t>
            </a:r>
            <a:r>
              <a:rPr lang="en-US" sz="1600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theo</a:t>
            </a:r>
            <a:r>
              <a:rPr lang="en-US" sz="1600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tên</a:t>
            </a:r>
            <a:r>
              <a:rPr lang="en-US" sz="1600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chủ</a:t>
            </a:r>
            <a:r>
              <a:rPr lang="en-US" sz="1600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hộ</a:t>
            </a:r>
            <a:endParaRPr lang="en-US" sz="1600" dirty="0">
              <a:solidFill>
                <a:schemeClr val="tx2"/>
              </a:solidFill>
              <a:latin typeface="Montserrat ExtraBold" panose="00000900000000000000" pitchFamily="2" charset="0"/>
            </a:endParaRPr>
          </a:p>
          <a:p>
            <a:endParaRPr lang="en-US" sz="2000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7" name="Google Shape;2106;p63"/>
          <p:cNvCxnSpPr/>
          <p:nvPr/>
        </p:nvCxnSpPr>
        <p:spPr>
          <a:xfrm>
            <a:off x="336760" y="181863"/>
            <a:ext cx="355832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8" name="Google Shape;12296;p82"/>
          <p:cNvGrpSpPr/>
          <p:nvPr/>
        </p:nvGrpSpPr>
        <p:grpSpPr>
          <a:xfrm>
            <a:off x="5306622" y="133567"/>
            <a:ext cx="347435" cy="345534"/>
            <a:chOff x="3527780" y="2885263"/>
            <a:chExt cx="347435" cy="345534"/>
          </a:xfrm>
        </p:grpSpPr>
        <p:sp>
          <p:nvSpPr>
            <p:cNvPr id="10" name="Google Shape;12297;p82"/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2298;p82"/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2299;p82"/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2300;p82"/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2301;p82"/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2302;p82"/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2303;p82"/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2304;p82"/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2305;p82"/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2306;p82"/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2307;p82"/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2308;p82"/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2309;p82"/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2310;p82"/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12311;p82"/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12312;p82"/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2313;p82"/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2314;p82"/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2315;p82"/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2316;p82"/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2317;p82"/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2318;p82"/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2319;p82"/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869647" y="509482"/>
            <a:ext cx="447566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  <a:latin typeface="Montserrat ExtraBold" panose="00000900000000000000" pitchFamily="2" charset="0"/>
              </a:rPr>
              <a:t>4. </a:t>
            </a:r>
            <a:r>
              <a:rPr lang="en-US" sz="1600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Tìm</a:t>
            </a:r>
            <a:r>
              <a:rPr lang="en-US" sz="1600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kiếm</a:t>
            </a:r>
            <a:r>
              <a:rPr lang="en-US" sz="1600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thành</a:t>
            </a:r>
            <a:r>
              <a:rPr lang="en-US" sz="1600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viên</a:t>
            </a:r>
            <a:r>
              <a:rPr lang="en-US" sz="1600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theo</a:t>
            </a:r>
            <a:r>
              <a:rPr lang="en-US" sz="1600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số</a:t>
            </a:r>
            <a:r>
              <a:rPr lang="en-US" sz="1600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lượng</a:t>
            </a:r>
            <a:r>
              <a:rPr lang="en-US" sz="1600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thành</a:t>
            </a:r>
            <a:r>
              <a:rPr lang="en-US" sz="1600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viên</a:t>
            </a:r>
            <a:endParaRPr lang="en-US" sz="1600" dirty="0">
              <a:solidFill>
                <a:schemeClr val="tx2"/>
              </a:solidFill>
              <a:latin typeface="Montserrat ExtraBold" panose="00000900000000000000" pitchFamily="2" charset="0"/>
            </a:endParaRPr>
          </a:p>
          <a:p>
            <a:endParaRPr lang="en-US" sz="2000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42" name="Picture 41"/>
          <p:cNvPicPr/>
          <p:nvPr/>
        </p:nvPicPr>
        <p:blipFill>
          <a:blip r:embed="rId1"/>
          <a:stretch>
            <a:fillRect/>
          </a:stretch>
        </p:blipFill>
        <p:spPr>
          <a:xfrm>
            <a:off x="190420" y="990633"/>
            <a:ext cx="3561439" cy="52047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/>
          <p:cNvCxnSpPr/>
          <p:nvPr/>
        </p:nvCxnSpPr>
        <p:spPr>
          <a:xfrm>
            <a:off x="4626997" y="627778"/>
            <a:ext cx="37560" cy="45259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/>
          <p:nvPr/>
        </p:nvPicPr>
        <p:blipFill>
          <a:blip r:embed="rId2"/>
          <a:stretch>
            <a:fillRect/>
          </a:stretch>
        </p:blipFill>
        <p:spPr>
          <a:xfrm>
            <a:off x="5113939" y="1213352"/>
            <a:ext cx="3773503" cy="5436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336760" y="-178133"/>
            <a:ext cx="4895590" cy="1168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 panose="00000900000000000000"/>
              <a:buNone/>
              <a:defRPr sz="2400" b="0" i="0" u="none" strike="noStrike" cap="none">
                <a:solidFill>
                  <a:schemeClr val="accent1"/>
                </a:solidFill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r>
              <a:rPr lang="en-US" dirty="0">
                <a:latin typeface="Montserrat ExtraBold" panose="00000900000000000000" pitchFamily="2" charset="0"/>
              </a:rPr>
              <a:t>MÔ PH</a:t>
            </a:r>
            <a:r>
              <a:rPr lang="en-US" b="1" dirty="0">
                <a:latin typeface="Arial Rounded MT Bold" panose="020F0704030504030204" pitchFamily="34" charset="0"/>
              </a:rPr>
              <a:t>Ỏ</a:t>
            </a:r>
            <a:r>
              <a:rPr lang="en-US" dirty="0">
                <a:latin typeface="Montserrat ExtraBold" panose="00000900000000000000" pitchFamily="2" charset="0"/>
              </a:rPr>
              <a:t>NG CÁC CH</a:t>
            </a:r>
            <a:r>
              <a:rPr lang="en-US" b="1" dirty="0">
                <a:latin typeface="Arial Rounded MT Bold" panose="020F0704030504030204" pitchFamily="34" charset="0"/>
              </a:rPr>
              <a:t>Ứ</a:t>
            </a:r>
            <a:r>
              <a:rPr lang="en-US" dirty="0">
                <a:latin typeface="Montserrat ExtraBold" panose="00000900000000000000" pitchFamily="2" charset="0"/>
              </a:rPr>
              <a:t>C N</a:t>
            </a:r>
            <a:r>
              <a:rPr lang="en-US" b="1" dirty="0">
                <a:latin typeface="Montserrat ExtraBold" panose="00000900000000000000" pitchFamily="2" charset="0"/>
              </a:rPr>
              <a:t>Ă</a:t>
            </a:r>
            <a:r>
              <a:rPr lang="en-US" dirty="0">
                <a:latin typeface="Montserrat ExtraBold" panose="00000900000000000000" pitchFamily="2" charset="0"/>
              </a:rPr>
              <a:t>NG</a:t>
            </a:r>
            <a:endParaRPr lang="en-US" dirty="0">
              <a:latin typeface="Montserrat ExtraBold" panose="000009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6760" y="939809"/>
            <a:ext cx="5228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5. </a:t>
            </a:r>
            <a:r>
              <a:rPr lang="en-US" sz="2000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Cập</a:t>
            </a:r>
            <a:r>
              <a:rPr lang="en-US" sz="20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nhật</a:t>
            </a:r>
            <a:r>
              <a:rPr lang="en-US" sz="20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thông</a:t>
            </a:r>
            <a:r>
              <a:rPr lang="en-US" sz="20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tin </a:t>
            </a:r>
            <a:r>
              <a:rPr lang="en-US" sz="2000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trong</a:t>
            </a:r>
            <a:r>
              <a:rPr lang="en-US" sz="20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khu</a:t>
            </a:r>
            <a:r>
              <a:rPr lang="en-US" sz="20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phố</a:t>
            </a:r>
            <a:endParaRPr lang="en-US" sz="2000" b="1" dirty="0">
              <a:solidFill>
                <a:schemeClr val="tx2"/>
              </a:solidFill>
              <a:latin typeface="Montserrat ExtraBold" panose="00000900000000000000" pitchFamily="2" charset="0"/>
            </a:endParaRPr>
          </a:p>
          <a:p>
            <a:pPr lvl="0"/>
            <a:endParaRPr lang="en-US" sz="2000" b="1" dirty="0">
              <a:solidFill>
                <a:schemeClr val="tx2"/>
              </a:solidFill>
              <a:latin typeface="Montserrat ExtraBold" panose="00000900000000000000" pitchFamily="2" charset="0"/>
            </a:endParaRPr>
          </a:p>
          <a:p>
            <a:endParaRPr lang="en-US" sz="3200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7" name="Google Shape;2106;p63"/>
          <p:cNvCxnSpPr/>
          <p:nvPr/>
        </p:nvCxnSpPr>
        <p:spPr>
          <a:xfrm>
            <a:off x="509678" y="355426"/>
            <a:ext cx="355832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8" name="Google Shape;12296;p82"/>
          <p:cNvGrpSpPr/>
          <p:nvPr/>
        </p:nvGrpSpPr>
        <p:grpSpPr>
          <a:xfrm>
            <a:off x="4240918" y="130127"/>
            <a:ext cx="347435" cy="345534"/>
            <a:chOff x="3527780" y="2885263"/>
            <a:chExt cx="347435" cy="345534"/>
          </a:xfrm>
        </p:grpSpPr>
        <p:sp>
          <p:nvSpPr>
            <p:cNvPr id="10" name="Google Shape;12297;p82"/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2298;p82"/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2299;p82"/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2300;p82"/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2301;p82"/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2302;p82"/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2303;p82"/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2304;p82"/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2305;p82"/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2306;p82"/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2307;p82"/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2308;p82"/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2309;p82"/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2310;p82"/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12311;p82"/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12312;p82"/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2313;p82"/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2314;p82"/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2315;p82"/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2316;p82"/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2317;p82"/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2318;p82"/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2319;p82"/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3" name="Picture 32"/>
          <p:cNvPicPr/>
          <p:nvPr/>
        </p:nvPicPr>
        <p:blipFill>
          <a:blip r:embed="rId1"/>
          <a:stretch>
            <a:fillRect/>
          </a:stretch>
        </p:blipFill>
        <p:spPr>
          <a:xfrm>
            <a:off x="290546" y="1414543"/>
            <a:ext cx="3334161" cy="2997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624707" y="1338547"/>
            <a:ext cx="5420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Sử</a:t>
            </a:r>
            <a:r>
              <a:rPr lang="en-US" sz="18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dụng</a:t>
            </a:r>
            <a:r>
              <a:rPr lang="en-US" sz="18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tài</a:t>
            </a:r>
            <a:r>
              <a:rPr lang="en-US" sz="18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khoản</a:t>
            </a:r>
            <a:r>
              <a:rPr lang="en-US" sz="18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truongkhupho</a:t>
            </a:r>
            <a:r>
              <a:rPr lang="en-US" sz="18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để</a:t>
            </a:r>
            <a:r>
              <a:rPr lang="en-US" sz="18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sử</a:t>
            </a:r>
            <a:r>
              <a:rPr lang="en-US" sz="18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dụng</a:t>
            </a:r>
            <a:r>
              <a:rPr lang="en-US" sz="18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chức</a:t>
            </a:r>
            <a:r>
              <a:rPr lang="en-US" sz="18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năng</a:t>
            </a:r>
            <a:r>
              <a:rPr lang="en-US" sz="18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này</a:t>
            </a:r>
            <a:endParaRPr lang="en-US" sz="18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>
            <a:fillRect/>
          </a:stretch>
        </p:blipFill>
        <p:spPr>
          <a:xfrm>
            <a:off x="4588353" y="2140138"/>
            <a:ext cx="4004994" cy="1949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336760" y="-178133"/>
            <a:ext cx="4895590" cy="1168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 panose="00000900000000000000"/>
              <a:buNone/>
              <a:defRPr sz="2400" b="0" i="0" u="none" strike="noStrike" cap="none">
                <a:solidFill>
                  <a:schemeClr val="accent1"/>
                </a:solidFill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r>
              <a:rPr lang="en-US" dirty="0">
                <a:latin typeface="Montserrat ExtraBold" panose="00000900000000000000" pitchFamily="2" charset="0"/>
              </a:rPr>
              <a:t>MÔ PH</a:t>
            </a:r>
            <a:r>
              <a:rPr lang="en-US" b="1" dirty="0">
                <a:latin typeface="Arial Rounded MT Bold" panose="020F0704030504030204" pitchFamily="34" charset="0"/>
              </a:rPr>
              <a:t>Ỏ</a:t>
            </a:r>
            <a:r>
              <a:rPr lang="en-US" dirty="0">
                <a:latin typeface="Montserrat ExtraBold" panose="00000900000000000000" pitchFamily="2" charset="0"/>
              </a:rPr>
              <a:t>NG CÁC CH</a:t>
            </a:r>
            <a:r>
              <a:rPr lang="en-US" b="1" dirty="0">
                <a:latin typeface="Arial Rounded MT Bold" panose="020F0704030504030204" pitchFamily="34" charset="0"/>
              </a:rPr>
              <a:t>Ứ</a:t>
            </a:r>
            <a:r>
              <a:rPr lang="en-US" dirty="0">
                <a:latin typeface="Montserrat ExtraBold" panose="00000900000000000000" pitchFamily="2" charset="0"/>
              </a:rPr>
              <a:t>C N</a:t>
            </a:r>
            <a:r>
              <a:rPr lang="en-US" b="1" dirty="0">
                <a:latin typeface="Montserrat ExtraBold" panose="00000900000000000000" pitchFamily="2" charset="0"/>
              </a:rPr>
              <a:t>Ă</a:t>
            </a:r>
            <a:r>
              <a:rPr lang="en-US" dirty="0">
                <a:latin typeface="Montserrat ExtraBold" panose="00000900000000000000" pitchFamily="2" charset="0"/>
              </a:rPr>
              <a:t>NG</a:t>
            </a:r>
            <a:endParaRPr lang="en-US" dirty="0">
              <a:latin typeface="Montserrat ExtraBold" panose="000009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6760" y="1106392"/>
            <a:ext cx="5228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6. In </a:t>
            </a:r>
            <a:r>
              <a:rPr lang="en-US" sz="2000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danh</a:t>
            </a:r>
            <a:r>
              <a:rPr lang="en-US" sz="20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sách</a:t>
            </a:r>
            <a:r>
              <a:rPr lang="en-US" sz="20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hộ</a:t>
            </a:r>
            <a:r>
              <a:rPr lang="en-US" sz="20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gia</a:t>
            </a:r>
            <a:r>
              <a:rPr lang="en-US" sz="20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đình</a:t>
            </a:r>
            <a:endParaRPr lang="en-US" sz="2000" b="1" dirty="0">
              <a:solidFill>
                <a:schemeClr val="tx2"/>
              </a:solidFill>
              <a:latin typeface="Montserrat ExtraBold" panose="00000900000000000000" pitchFamily="2" charset="0"/>
            </a:endParaRPr>
          </a:p>
          <a:p>
            <a:pPr lvl="0"/>
            <a:endParaRPr lang="en-US" sz="2000" b="1" dirty="0">
              <a:solidFill>
                <a:schemeClr val="tx2"/>
              </a:solidFill>
              <a:latin typeface="Montserrat ExtraBold" panose="00000900000000000000" pitchFamily="2" charset="0"/>
            </a:endParaRPr>
          </a:p>
          <a:p>
            <a:endParaRPr lang="en-US" sz="3200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7" name="Google Shape;2106;p63"/>
          <p:cNvCxnSpPr/>
          <p:nvPr/>
        </p:nvCxnSpPr>
        <p:spPr>
          <a:xfrm>
            <a:off x="509678" y="355426"/>
            <a:ext cx="355832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8" name="Google Shape;12296;p82"/>
          <p:cNvGrpSpPr/>
          <p:nvPr/>
        </p:nvGrpSpPr>
        <p:grpSpPr>
          <a:xfrm>
            <a:off x="4240918" y="130127"/>
            <a:ext cx="347435" cy="345534"/>
            <a:chOff x="3527780" y="2885263"/>
            <a:chExt cx="347435" cy="345534"/>
          </a:xfrm>
        </p:grpSpPr>
        <p:sp>
          <p:nvSpPr>
            <p:cNvPr id="10" name="Google Shape;12297;p82"/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2298;p82"/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2299;p82"/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2300;p82"/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2301;p82"/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2302;p82"/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2303;p82"/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2304;p82"/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2305;p82"/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2306;p82"/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2307;p82"/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2308;p82"/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2309;p82"/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2310;p82"/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12311;p82"/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12312;p82"/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2313;p82"/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2314;p82"/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2315;p82"/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2316;p82"/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2317;p82"/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2318;p82"/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2319;p82"/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36760" y="1608633"/>
            <a:ext cx="433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Sử</a:t>
            </a:r>
            <a:r>
              <a:rPr lang="en-US" sz="18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dụng</a:t>
            </a:r>
            <a:r>
              <a:rPr lang="en-US" sz="18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tài</a:t>
            </a:r>
            <a:r>
              <a:rPr lang="en-US" sz="18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khoản</a:t>
            </a:r>
            <a:r>
              <a:rPr lang="en-US" sz="18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truongkhupho</a:t>
            </a:r>
            <a:r>
              <a:rPr lang="en-US" sz="18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để</a:t>
            </a:r>
            <a:r>
              <a:rPr lang="en-US" sz="18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sử</a:t>
            </a:r>
            <a:r>
              <a:rPr lang="en-US" sz="18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dụng</a:t>
            </a:r>
            <a:r>
              <a:rPr lang="en-US" sz="18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chức</a:t>
            </a:r>
            <a:r>
              <a:rPr lang="en-US" sz="18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năng</a:t>
            </a:r>
            <a:r>
              <a:rPr lang="en-US" sz="18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này</a:t>
            </a:r>
            <a:endParaRPr lang="en-US" sz="18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36" name="Picture 35"/>
          <p:cNvPicPr/>
          <p:nvPr/>
        </p:nvPicPr>
        <p:blipFill>
          <a:blip r:embed="rId1"/>
          <a:stretch>
            <a:fillRect/>
          </a:stretch>
        </p:blipFill>
        <p:spPr>
          <a:xfrm>
            <a:off x="5169052" y="-40161"/>
            <a:ext cx="3835888" cy="660881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36760" y="238787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 err="1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Thông</a:t>
            </a:r>
            <a:r>
              <a:rPr lang="en-US" i="1" dirty="0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 tin </a:t>
            </a:r>
            <a:r>
              <a:rPr lang="en-US" i="1" dirty="0" err="1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chung</a:t>
            </a:r>
            <a:r>
              <a:rPr lang="en-US" i="1" dirty="0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theo</a:t>
            </a:r>
            <a:r>
              <a:rPr lang="en-US" dirty="0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cấu</a:t>
            </a:r>
            <a:r>
              <a:rPr lang="en-US" dirty="0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trúc</a:t>
            </a:r>
            <a:r>
              <a:rPr lang="en-US" dirty="0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tên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chủ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hộ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mã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số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hộ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gia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đình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số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thành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viên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trong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gia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đình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địa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chỉ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diện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chính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sách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của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gia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đình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endParaRPr lang="en-US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8441" y="3351175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 err="1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Thông</a:t>
            </a:r>
            <a:r>
              <a:rPr lang="en-US" i="1" dirty="0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 tin chi </a:t>
            </a:r>
            <a:r>
              <a:rPr lang="en-US" i="1" dirty="0" err="1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tiết</a:t>
            </a:r>
            <a:r>
              <a:rPr lang="en-US" i="1" dirty="0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i="1" dirty="0" err="1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của</a:t>
            </a:r>
            <a:r>
              <a:rPr lang="en-US" i="1" dirty="0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i="1" dirty="0" err="1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từng</a:t>
            </a:r>
            <a:r>
              <a:rPr lang="en-US" i="1" dirty="0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i="1" dirty="0" err="1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thành</a:t>
            </a:r>
            <a:r>
              <a:rPr lang="en-US" i="1" dirty="0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i="1" dirty="0" err="1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viên</a:t>
            </a:r>
            <a:r>
              <a:rPr lang="en-US" dirty="0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theo</a:t>
            </a:r>
            <a:r>
              <a:rPr lang="en-US" dirty="0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cấu</a:t>
            </a:r>
            <a:r>
              <a:rPr lang="en-US" dirty="0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trúc</a:t>
            </a:r>
            <a:r>
              <a:rPr lang="en-US" dirty="0">
                <a:solidFill>
                  <a:schemeClr val="tx2"/>
                </a:solidFill>
                <a:latin typeface="Montserrat ExtraBold" panose="00000900000000000000" pitchFamily="2" charset="0"/>
                <a:ea typeface="DengXian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số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căn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cước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công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dân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họ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và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tên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ngày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tháng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năm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sinh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giới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tính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nghề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nghiệp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số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điện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thoại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tôn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giáo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mã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bảo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hiểm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xã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hội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quan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hệ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với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chủ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hộ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DengXian"/>
              </a:rPr>
              <a:t>.</a:t>
            </a:r>
            <a:endParaRPr lang="en-US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408305" y="359410"/>
            <a:ext cx="4180205" cy="490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 panose="00000900000000000000"/>
              <a:buNone/>
              <a:defRPr sz="2400" b="0" i="0" u="none" strike="noStrike" cap="none">
                <a:solidFill>
                  <a:schemeClr val="accent1"/>
                </a:solidFill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r>
              <a:rPr lang="en-US" dirty="0">
                <a:latin typeface="Montserrat ExtraBold" panose="00000900000000000000" pitchFamily="2" charset="0"/>
              </a:rPr>
              <a:t>CÔNG NGHỆ SỬ DỤNG</a:t>
            </a:r>
            <a:endParaRPr lang="en-US" dirty="0">
              <a:latin typeface="Montserrat ExtraBold" panose="000009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7147" y="853576"/>
            <a:ext cx="4805203" cy="363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-</a:t>
            </a:r>
            <a:r>
              <a:rPr lang="en-US" sz="20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Ngôn</a:t>
            </a:r>
            <a:r>
              <a:rPr lang="en-US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ngữ</a:t>
            </a:r>
            <a:r>
              <a:rPr lang="en-US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lập</a:t>
            </a:r>
            <a:r>
              <a:rPr lang="en-US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trình</a:t>
            </a:r>
            <a:r>
              <a:rPr lang="en-US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: </a:t>
            </a:r>
            <a:r>
              <a:rPr 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C#</a:t>
            </a:r>
            <a:endParaRPr lang="en-US" sz="20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-</a:t>
            </a:r>
            <a:r>
              <a:rPr lang="en-US" sz="20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Công</a:t>
            </a:r>
            <a:r>
              <a:rPr lang="en-US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cụ</a:t>
            </a:r>
            <a:r>
              <a:rPr lang="en-US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phát</a:t>
            </a:r>
            <a:r>
              <a:rPr lang="en-US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triển</a:t>
            </a:r>
            <a:r>
              <a:rPr lang="en-US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: </a:t>
            </a:r>
            <a:r>
              <a:rPr 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Visual Studio</a:t>
            </a:r>
            <a:r>
              <a:rPr lang="en-US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, </a:t>
            </a:r>
            <a:r>
              <a:rPr lang="vi-VN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là một IDE (Integrated Development Environment) mạnh mẽ, được hỗ trợ tốt bởi Microsoft và là công cụ chuẩn cho việc phát triển ứng dụng .NET</a:t>
            </a:r>
            <a:endParaRPr lang="en-US" sz="20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endParaRPr lang="en-US" sz="20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1028" name="Picture 4" descr="C# là gì? Tìm hiểu chi tiết về ngôn ngữ lập trình C shar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373" y="691781"/>
            <a:ext cx="3327827" cy="166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visual studio community vs professional 2022 - jopotra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4" t="18519" r="14297" b="19553"/>
          <a:stretch>
            <a:fillRect/>
          </a:stretch>
        </p:blipFill>
        <p:spPr bwMode="auto">
          <a:xfrm>
            <a:off x="5763314" y="2355696"/>
            <a:ext cx="3782589" cy="193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oogle Shape;2106;p63"/>
          <p:cNvCxnSpPr/>
          <p:nvPr/>
        </p:nvCxnSpPr>
        <p:spPr>
          <a:xfrm>
            <a:off x="509678" y="355426"/>
            <a:ext cx="355832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8" name="Google Shape;12296;p82"/>
          <p:cNvGrpSpPr/>
          <p:nvPr/>
        </p:nvGrpSpPr>
        <p:grpSpPr>
          <a:xfrm>
            <a:off x="4240918" y="355426"/>
            <a:ext cx="347435" cy="345534"/>
            <a:chOff x="3527780" y="2885263"/>
            <a:chExt cx="347435" cy="345534"/>
          </a:xfrm>
        </p:grpSpPr>
        <p:sp>
          <p:nvSpPr>
            <p:cNvPr id="10" name="Google Shape;12297;p82"/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2298;p82"/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2299;p82"/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2300;p82"/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2301;p82"/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2302;p82"/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2303;p82"/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2304;p82"/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2305;p82"/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2306;p82"/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2307;p82"/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2308;p82"/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2309;p82"/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2310;p82"/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12311;p82"/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12312;p82"/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2313;p82"/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2314;p82"/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2315;p82"/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2316;p82"/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2317;p82"/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2318;p82"/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2319;p82"/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63"/>
          <p:cNvSpPr txBox="1">
            <a:spLocks noGrp="1"/>
          </p:cNvSpPr>
          <p:nvPr>
            <p:ph type="subTitle" idx="1"/>
          </p:nvPr>
        </p:nvSpPr>
        <p:spPr>
          <a:xfrm>
            <a:off x="458055" y="1146811"/>
            <a:ext cx="4665598" cy="20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Cambria" panose="02040503050406030204" pitchFamily="18" charset="0"/>
              </a:rPr>
              <a:t>	</a:t>
            </a:r>
            <a:r>
              <a:rPr lang="vi-V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  <a:ea typeface="Cambria" panose="02040503050406030204" pitchFamily="18" charset="0"/>
              </a:rPr>
              <a:t>Tính </a:t>
            </a:r>
            <a:r>
              <a:rPr 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  <a:ea typeface="Cambria" panose="02040503050406030204" pitchFamily="18" charset="0"/>
              </a:rPr>
              <a:t>ổ</a:t>
            </a:r>
            <a:r>
              <a:rPr lang="vi-V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  <a:ea typeface="Cambria" panose="02040503050406030204" pitchFamily="18" charset="0"/>
              </a:rPr>
              <a:t>n định</a:t>
            </a:r>
            <a:r>
              <a:rPr lang="vi-VN" dirty="0">
                <a:solidFill>
                  <a:schemeClr val="bg1"/>
                </a:solidFill>
                <a:latin typeface="Montserrat ExtraBold" panose="00000900000000000000" pitchFamily="2" charset="0"/>
                <a:ea typeface="Cambria" panose="02040503050406030204" pitchFamily="18" charset="0"/>
              </a:rPr>
              <a:t>: Hệ thống đã được thử nghiệm với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Cambria" panose="02040503050406030204" pitchFamily="18" charset="0"/>
              </a:rPr>
              <a:t> </a:t>
            </a:r>
            <a:r>
              <a:rPr lang="vi-VN" dirty="0">
                <a:solidFill>
                  <a:schemeClr val="bg1"/>
                </a:solidFill>
                <a:latin typeface="Montserrat ExtraBold" panose="00000900000000000000" pitchFamily="2" charset="0"/>
                <a:ea typeface="Cambria" panose="02040503050406030204" pitchFamily="18" charset="0"/>
              </a:rPr>
              <a:t>dữ liệu thực tế, đảm bảo hoạt động ổn định dưới nhiều tải và khối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  <a:ea typeface="Cambria" panose="02040503050406030204" pitchFamily="18" charset="0"/>
              </a:rPr>
              <a:t> </a:t>
            </a:r>
            <a:r>
              <a:rPr lang="vi-VN" dirty="0">
                <a:solidFill>
                  <a:schemeClr val="bg1"/>
                </a:solidFill>
                <a:latin typeface="Montserrat ExtraBold" panose="00000900000000000000" pitchFamily="2" charset="0"/>
                <a:ea typeface="Cambria" panose="02040503050406030204" pitchFamily="18" charset="0"/>
              </a:rPr>
              <a:t>lượng thông tin khác nhau.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  <a:ea typeface="Cambria" panose="02040503050406030204" pitchFamily="18" charset="0"/>
            </a:endParaRPr>
          </a:p>
        </p:txBody>
      </p:sp>
      <p:sp>
        <p:nvSpPr>
          <p:cNvPr id="2101" name="Google Shape;2101;p63"/>
          <p:cNvSpPr txBox="1">
            <a:spLocks noGrp="1"/>
          </p:cNvSpPr>
          <p:nvPr>
            <p:ph type="subTitle" idx="4"/>
          </p:nvPr>
        </p:nvSpPr>
        <p:spPr>
          <a:xfrm>
            <a:off x="920457" y="3063979"/>
            <a:ext cx="4055031" cy="11989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vi-V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Độ chính xác của thông tin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chức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năng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vi-VN" dirty="0">
                <a:solidFill>
                  <a:schemeClr val="bg1"/>
                </a:solidFill>
                <a:latin typeface="Montserrat ExtraBold" panose="00000900000000000000" pitchFamily="2" charset="0"/>
              </a:rPr>
              <a:t>được thực hiện chính xác và đồng bộ hóa tự động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tự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kiểm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tra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dữ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vào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tránh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trùng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lặp</a:t>
            </a:r>
            <a:r>
              <a:rPr lang="vi-VN" dirty="0">
                <a:solidFill>
                  <a:schemeClr val="bg1"/>
                </a:solidFill>
                <a:latin typeface="Montserrat ExtraBold" panose="00000900000000000000" pitchFamily="2" charset="0"/>
              </a:rPr>
              <a:t>.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pPr marL="0" lvl="0" indent="0" algn="l"/>
            <a:endParaRPr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103" name="Google Shape;2103;p63"/>
          <p:cNvSpPr txBox="1">
            <a:spLocks noGrp="1"/>
          </p:cNvSpPr>
          <p:nvPr>
            <p:ph type="subTitle" idx="6"/>
          </p:nvPr>
        </p:nvSpPr>
        <p:spPr>
          <a:xfrm>
            <a:off x="4741623" y="1149344"/>
            <a:ext cx="4037492" cy="1246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	</a:t>
            </a:r>
            <a:r>
              <a:rPr lang="vi-V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Hiệu suất</a:t>
            </a:r>
            <a:r>
              <a:rPr 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và</a:t>
            </a:r>
            <a:r>
              <a:rPr 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tốc</a:t>
            </a:r>
            <a:r>
              <a:rPr 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độ</a:t>
            </a:r>
            <a:r>
              <a:rPr lang="vi-VN" dirty="0">
                <a:solidFill>
                  <a:schemeClr val="bg1"/>
                </a:solidFill>
                <a:latin typeface="Montserrat ExtraBold" panose="00000900000000000000" pitchFamily="2" charset="0"/>
              </a:rPr>
              <a:t>: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vi-VN" dirty="0">
                <a:solidFill>
                  <a:schemeClr val="bg1"/>
                </a:solidFill>
                <a:latin typeface="Montserrat ExtraBold" panose="00000900000000000000" pitchFamily="2" charset="0"/>
              </a:rPr>
              <a:t>Thời gian phản hồi nhanh, truy vấn dữ liệu chỉ mất khoảng vài giây.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105" name="Google Shape;2105;p63"/>
          <p:cNvSpPr txBox="1">
            <a:spLocks noGrp="1"/>
          </p:cNvSpPr>
          <p:nvPr>
            <p:ph type="subTitle" idx="8"/>
          </p:nvPr>
        </p:nvSpPr>
        <p:spPr>
          <a:xfrm>
            <a:off x="5280025" y="3063875"/>
            <a:ext cx="3531235" cy="1367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vi-V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Thử nghiệm </a:t>
            </a:r>
            <a:r>
              <a:rPr lang="en-US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từ</a:t>
            </a:r>
            <a:r>
              <a:rPr 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 </a:t>
            </a:r>
            <a:r>
              <a:rPr lang="vi-V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người </a:t>
            </a:r>
            <a:r>
              <a:rPr lang="en-US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dùng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Nhận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vi-VN" dirty="0">
                <a:solidFill>
                  <a:schemeClr val="bg1"/>
                </a:solidFill>
                <a:latin typeface="Montserrat ExtraBold" panose="00000900000000000000" pitchFamily="2" charset="0"/>
              </a:rPr>
              <a:t>phản hồi tích cực về tính thân thiện, dễ sử dụng của giao diện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chức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năng</a:t>
            </a:r>
            <a:r>
              <a:rPr lang="vi-VN" dirty="0">
                <a:solidFill>
                  <a:schemeClr val="bg1"/>
                </a:solidFill>
                <a:latin typeface="Montserrat ExtraBold" panose="00000900000000000000" pitchFamily="2" charset="0"/>
              </a:rPr>
              <a:t>.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pPr marL="0" lvl="0" indent="0"/>
            <a:endParaRPr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2106" name="Google Shape;2106;p63"/>
          <p:cNvCxnSpPr/>
          <p:nvPr/>
        </p:nvCxnSpPr>
        <p:spPr>
          <a:xfrm>
            <a:off x="827297" y="488309"/>
            <a:ext cx="416950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7" name="Google Shape;2107;p63"/>
          <p:cNvCxnSpPr/>
          <p:nvPr/>
        </p:nvCxnSpPr>
        <p:spPr>
          <a:xfrm>
            <a:off x="907200" y="2914900"/>
            <a:ext cx="7840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8" name="Google Shape;2108;p63"/>
          <p:cNvCxnSpPr/>
          <p:nvPr/>
        </p:nvCxnSpPr>
        <p:spPr>
          <a:xfrm>
            <a:off x="5032800" y="1200095"/>
            <a:ext cx="0" cy="340616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Title 1"/>
          <p:cNvSpPr txBox="1"/>
          <p:nvPr/>
        </p:nvSpPr>
        <p:spPr>
          <a:xfrm>
            <a:off x="708047" y="435653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 panose="00000900000000000000"/>
              <a:buNone/>
              <a:defRPr sz="2400" b="0" i="0" u="none" strike="noStrike" cap="none">
                <a:solidFill>
                  <a:schemeClr val="accent1"/>
                </a:solidFill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r>
              <a:rPr lang="en-US" dirty="0">
                <a:latin typeface="Montserrat ExtraBold" panose="00000900000000000000" pitchFamily="2" charset="0"/>
              </a:rPr>
              <a:t>KẾT QUẢ VÀ THỬ NGHIỆM</a:t>
            </a:r>
            <a:endParaRPr lang="en-US" dirty="0">
              <a:latin typeface="Montserrat ExtraBold" panose="00000900000000000000" pitchFamily="2" charset="0"/>
            </a:endParaRPr>
          </a:p>
        </p:txBody>
      </p:sp>
      <p:grpSp>
        <p:nvGrpSpPr>
          <p:cNvPr id="16" name="Google Shape;11328;p81"/>
          <p:cNvGrpSpPr/>
          <p:nvPr/>
        </p:nvGrpSpPr>
        <p:grpSpPr>
          <a:xfrm>
            <a:off x="5229618" y="496584"/>
            <a:ext cx="257357" cy="356627"/>
            <a:chOff x="5377363" y="1516169"/>
            <a:chExt cx="257357" cy="356627"/>
          </a:xfrm>
        </p:grpSpPr>
        <p:sp>
          <p:nvSpPr>
            <p:cNvPr id="17" name="Google Shape;11329;p81"/>
            <p:cNvSpPr/>
            <p:nvPr/>
          </p:nvSpPr>
          <p:spPr>
            <a:xfrm>
              <a:off x="5377363" y="1516169"/>
              <a:ext cx="257357" cy="356627"/>
            </a:xfrm>
            <a:custGeom>
              <a:avLst/>
              <a:gdLst/>
              <a:ahLst/>
              <a:cxnLst/>
              <a:rect l="l" t="t" r="r" b="b"/>
              <a:pathLst>
                <a:path w="8086" h="11205" extrusionOk="0">
                  <a:moveTo>
                    <a:pt x="4073" y="334"/>
                  </a:moveTo>
                  <a:cubicBezTo>
                    <a:pt x="4263" y="334"/>
                    <a:pt x="4430" y="441"/>
                    <a:pt x="4525" y="608"/>
                  </a:cubicBezTo>
                  <a:cubicBezTo>
                    <a:pt x="4561" y="656"/>
                    <a:pt x="4620" y="679"/>
                    <a:pt x="4680" y="679"/>
                  </a:cubicBezTo>
                  <a:lnTo>
                    <a:pt x="5299" y="679"/>
                  </a:lnTo>
                  <a:cubicBezTo>
                    <a:pt x="5406" y="679"/>
                    <a:pt x="5490" y="775"/>
                    <a:pt x="5490" y="870"/>
                  </a:cubicBezTo>
                  <a:lnTo>
                    <a:pt x="5490" y="1406"/>
                  </a:lnTo>
                  <a:lnTo>
                    <a:pt x="2668" y="1406"/>
                  </a:lnTo>
                  <a:lnTo>
                    <a:pt x="2668" y="870"/>
                  </a:lnTo>
                  <a:lnTo>
                    <a:pt x="2644" y="870"/>
                  </a:lnTo>
                  <a:cubicBezTo>
                    <a:pt x="2644" y="775"/>
                    <a:pt x="2727" y="679"/>
                    <a:pt x="2835" y="679"/>
                  </a:cubicBezTo>
                  <a:lnTo>
                    <a:pt x="3454" y="679"/>
                  </a:lnTo>
                  <a:cubicBezTo>
                    <a:pt x="3513" y="679"/>
                    <a:pt x="3573" y="656"/>
                    <a:pt x="3608" y="608"/>
                  </a:cubicBezTo>
                  <a:cubicBezTo>
                    <a:pt x="3716" y="441"/>
                    <a:pt x="3870" y="334"/>
                    <a:pt x="4073" y="334"/>
                  </a:cubicBezTo>
                  <a:close/>
                  <a:moveTo>
                    <a:pt x="7395" y="1037"/>
                  </a:moveTo>
                  <a:cubicBezTo>
                    <a:pt x="7597" y="1037"/>
                    <a:pt x="7764" y="1203"/>
                    <a:pt x="7764" y="1394"/>
                  </a:cubicBezTo>
                  <a:lnTo>
                    <a:pt x="7764" y="10514"/>
                  </a:lnTo>
                  <a:cubicBezTo>
                    <a:pt x="7764" y="10716"/>
                    <a:pt x="7597" y="10871"/>
                    <a:pt x="7395" y="10871"/>
                  </a:cubicBezTo>
                  <a:lnTo>
                    <a:pt x="727" y="10871"/>
                  </a:lnTo>
                  <a:cubicBezTo>
                    <a:pt x="537" y="10871"/>
                    <a:pt x="370" y="10704"/>
                    <a:pt x="370" y="10514"/>
                  </a:cubicBezTo>
                  <a:lnTo>
                    <a:pt x="370" y="1394"/>
                  </a:lnTo>
                  <a:cubicBezTo>
                    <a:pt x="370" y="1203"/>
                    <a:pt x="537" y="1037"/>
                    <a:pt x="727" y="1037"/>
                  </a:cubicBezTo>
                  <a:lnTo>
                    <a:pt x="2323" y="1037"/>
                  </a:lnTo>
                  <a:lnTo>
                    <a:pt x="2323" y="1572"/>
                  </a:lnTo>
                  <a:cubicBezTo>
                    <a:pt x="2323" y="1668"/>
                    <a:pt x="2406" y="1739"/>
                    <a:pt x="2489" y="1739"/>
                  </a:cubicBezTo>
                  <a:lnTo>
                    <a:pt x="5644" y="1739"/>
                  </a:lnTo>
                  <a:cubicBezTo>
                    <a:pt x="5728" y="1739"/>
                    <a:pt x="5811" y="1668"/>
                    <a:pt x="5811" y="1572"/>
                  </a:cubicBezTo>
                  <a:lnTo>
                    <a:pt x="5811" y="1037"/>
                  </a:lnTo>
                  <a:close/>
                  <a:moveTo>
                    <a:pt x="4037" y="1"/>
                  </a:moveTo>
                  <a:cubicBezTo>
                    <a:pt x="3751" y="1"/>
                    <a:pt x="3501" y="132"/>
                    <a:pt x="3335" y="358"/>
                  </a:cubicBezTo>
                  <a:lnTo>
                    <a:pt x="2799" y="358"/>
                  </a:lnTo>
                  <a:cubicBezTo>
                    <a:pt x="2585" y="358"/>
                    <a:pt x="2382" y="501"/>
                    <a:pt x="2311" y="715"/>
                  </a:cubicBezTo>
                  <a:lnTo>
                    <a:pt x="691" y="715"/>
                  </a:lnTo>
                  <a:cubicBezTo>
                    <a:pt x="299" y="715"/>
                    <a:pt x="1" y="1025"/>
                    <a:pt x="1" y="1394"/>
                  </a:cubicBezTo>
                  <a:lnTo>
                    <a:pt x="1" y="10514"/>
                  </a:lnTo>
                  <a:cubicBezTo>
                    <a:pt x="1" y="10907"/>
                    <a:pt x="322" y="11204"/>
                    <a:pt x="691" y="11204"/>
                  </a:cubicBezTo>
                  <a:lnTo>
                    <a:pt x="7359" y="11204"/>
                  </a:lnTo>
                  <a:cubicBezTo>
                    <a:pt x="7740" y="11204"/>
                    <a:pt x="8038" y="10895"/>
                    <a:pt x="8038" y="10514"/>
                  </a:cubicBezTo>
                  <a:lnTo>
                    <a:pt x="8038" y="1394"/>
                  </a:lnTo>
                  <a:cubicBezTo>
                    <a:pt x="8085" y="1025"/>
                    <a:pt x="7776" y="715"/>
                    <a:pt x="7383" y="715"/>
                  </a:cubicBezTo>
                  <a:lnTo>
                    <a:pt x="5763" y="715"/>
                  </a:lnTo>
                  <a:cubicBezTo>
                    <a:pt x="5692" y="501"/>
                    <a:pt x="5490" y="358"/>
                    <a:pt x="5275" y="358"/>
                  </a:cubicBezTo>
                  <a:lnTo>
                    <a:pt x="4740" y="358"/>
                  </a:lnTo>
                  <a:cubicBezTo>
                    <a:pt x="4573" y="132"/>
                    <a:pt x="4323" y="1"/>
                    <a:pt x="4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1330;p81"/>
            <p:cNvSpPr/>
            <p:nvPr/>
          </p:nvSpPr>
          <p:spPr>
            <a:xfrm>
              <a:off x="5501681" y="1538925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22" y="250"/>
                    <a:pt x="322" y="155"/>
                  </a:cubicBez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1331;p81"/>
            <p:cNvSpPr/>
            <p:nvPr/>
          </p:nvSpPr>
          <p:spPr>
            <a:xfrm>
              <a:off x="5401233" y="1560886"/>
              <a:ext cx="211112" cy="278554"/>
            </a:xfrm>
            <a:custGeom>
              <a:avLst/>
              <a:gdLst/>
              <a:ahLst/>
              <a:cxnLst/>
              <a:rect l="l" t="t" r="r" b="b"/>
              <a:pathLst>
                <a:path w="6633" h="8752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8597"/>
                  </a:lnTo>
                  <a:cubicBezTo>
                    <a:pt x="1" y="8680"/>
                    <a:pt x="72" y="8752"/>
                    <a:pt x="156" y="8752"/>
                  </a:cubicBezTo>
                  <a:lnTo>
                    <a:pt x="6466" y="8752"/>
                  </a:lnTo>
                  <a:cubicBezTo>
                    <a:pt x="6561" y="8752"/>
                    <a:pt x="6633" y="8680"/>
                    <a:pt x="6633" y="8597"/>
                  </a:cubicBezTo>
                  <a:lnTo>
                    <a:pt x="6633" y="167"/>
                  </a:lnTo>
                  <a:cubicBezTo>
                    <a:pt x="6633" y="84"/>
                    <a:pt x="6561" y="1"/>
                    <a:pt x="6478" y="1"/>
                  </a:cubicBezTo>
                  <a:lnTo>
                    <a:pt x="5597" y="1"/>
                  </a:lnTo>
                  <a:cubicBezTo>
                    <a:pt x="5502" y="1"/>
                    <a:pt x="5430" y="84"/>
                    <a:pt x="5430" y="167"/>
                  </a:cubicBezTo>
                  <a:cubicBezTo>
                    <a:pt x="5430" y="263"/>
                    <a:pt x="5502" y="334"/>
                    <a:pt x="5597" y="334"/>
                  </a:cubicBezTo>
                  <a:lnTo>
                    <a:pt x="6311" y="334"/>
                  </a:lnTo>
                  <a:lnTo>
                    <a:pt x="6311" y="8430"/>
                  </a:lnTo>
                  <a:lnTo>
                    <a:pt x="322" y="8430"/>
                  </a:lnTo>
                  <a:lnTo>
                    <a:pt x="322" y="334"/>
                  </a:lnTo>
                  <a:lnTo>
                    <a:pt x="1037" y="334"/>
                  </a:lnTo>
                  <a:cubicBezTo>
                    <a:pt x="1132" y="334"/>
                    <a:pt x="1203" y="263"/>
                    <a:pt x="1203" y="167"/>
                  </a:cubicBezTo>
                  <a:cubicBezTo>
                    <a:pt x="1203" y="84"/>
                    <a:pt x="1132" y="1"/>
                    <a:pt x="1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1332;p81"/>
            <p:cNvSpPr/>
            <p:nvPr/>
          </p:nvSpPr>
          <p:spPr>
            <a:xfrm>
              <a:off x="5434207" y="1672664"/>
              <a:ext cx="33387" cy="33387"/>
            </a:xfrm>
            <a:custGeom>
              <a:avLst/>
              <a:gdLst/>
              <a:ahLst/>
              <a:cxnLst/>
              <a:rect l="l" t="t" r="r" b="b"/>
              <a:pathLst>
                <a:path w="1049" h="1049" extrusionOk="0">
                  <a:moveTo>
                    <a:pt x="525" y="311"/>
                  </a:moveTo>
                  <a:cubicBezTo>
                    <a:pt x="632" y="311"/>
                    <a:pt x="715" y="406"/>
                    <a:pt x="715" y="513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13"/>
                  </a:cubicBezTo>
                  <a:cubicBezTo>
                    <a:pt x="334" y="406"/>
                    <a:pt x="418" y="311"/>
                    <a:pt x="525" y="311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5" y="1049"/>
                  </a:cubicBezTo>
                  <a:cubicBezTo>
                    <a:pt x="810" y="1049"/>
                    <a:pt x="1049" y="811"/>
                    <a:pt x="1049" y="525"/>
                  </a:cubicBezTo>
                  <a:cubicBezTo>
                    <a:pt x="1049" y="239"/>
                    <a:pt x="810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11333;p81"/>
            <p:cNvSpPr/>
            <p:nvPr/>
          </p:nvSpPr>
          <p:spPr>
            <a:xfrm>
              <a:off x="5434207" y="172307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01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01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11334;p81"/>
            <p:cNvSpPr/>
            <p:nvPr/>
          </p:nvSpPr>
          <p:spPr>
            <a:xfrm>
              <a:off x="5434207" y="1773112"/>
              <a:ext cx="33387" cy="33355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12"/>
                  </a:cubicBezTo>
                  <a:cubicBezTo>
                    <a:pt x="703" y="619"/>
                    <a:pt x="632" y="703"/>
                    <a:pt x="525" y="703"/>
                  </a:cubicBezTo>
                  <a:cubicBezTo>
                    <a:pt x="418" y="703"/>
                    <a:pt x="334" y="607"/>
                    <a:pt x="334" y="512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9" y="810"/>
                    <a:pt x="1049" y="524"/>
                  </a:cubicBezTo>
                  <a:cubicBezTo>
                    <a:pt x="1025" y="226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1335;p81"/>
            <p:cNvSpPr/>
            <p:nvPr/>
          </p:nvSpPr>
          <p:spPr>
            <a:xfrm>
              <a:off x="5478924" y="1672664"/>
              <a:ext cx="60663" cy="10662"/>
            </a:xfrm>
            <a:custGeom>
              <a:avLst/>
              <a:gdLst/>
              <a:ahLst/>
              <a:cxnLst/>
              <a:rect l="l" t="t" r="r" b="b"/>
              <a:pathLst>
                <a:path w="1906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39" y="334"/>
                  </a:lnTo>
                  <a:cubicBezTo>
                    <a:pt x="1822" y="334"/>
                    <a:pt x="1906" y="263"/>
                    <a:pt x="1906" y="168"/>
                  </a:cubicBezTo>
                  <a:cubicBezTo>
                    <a:pt x="1906" y="84"/>
                    <a:pt x="1846" y="1"/>
                    <a:pt x="1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1336;p81"/>
            <p:cNvSpPr/>
            <p:nvPr/>
          </p:nvSpPr>
          <p:spPr>
            <a:xfrm>
              <a:off x="5478924" y="1695039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0"/>
                    <a:pt x="3132" y="167"/>
                  </a:cubicBezTo>
                  <a:cubicBezTo>
                    <a:pt x="3132" y="72"/>
                    <a:pt x="3061" y="0"/>
                    <a:pt x="2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1337;p81"/>
            <p:cNvSpPr/>
            <p:nvPr/>
          </p:nvSpPr>
          <p:spPr>
            <a:xfrm>
              <a:off x="5478924" y="1723079"/>
              <a:ext cx="60663" cy="10248"/>
            </a:xfrm>
            <a:custGeom>
              <a:avLst/>
              <a:gdLst/>
              <a:ahLst/>
              <a:cxnLst/>
              <a:rect l="l" t="t" r="r" b="b"/>
              <a:pathLst>
                <a:path w="190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39" y="322"/>
                  </a:lnTo>
                  <a:cubicBezTo>
                    <a:pt x="1822" y="322"/>
                    <a:pt x="1906" y="251"/>
                    <a:pt x="1906" y="167"/>
                  </a:cubicBezTo>
                  <a:cubicBezTo>
                    <a:pt x="1906" y="72"/>
                    <a:pt x="1846" y="0"/>
                    <a:pt x="1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1338;p81"/>
            <p:cNvSpPr/>
            <p:nvPr/>
          </p:nvSpPr>
          <p:spPr>
            <a:xfrm>
              <a:off x="5478924" y="1745422"/>
              <a:ext cx="99716" cy="10280"/>
            </a:xfrm>
            <a:custGeom>
              <a:avLst/>
              <a:gdLst/>
              <a:ahLst/>
              <a:cxnLst/>
              <a:rect l="l" t="t" r="r" b="b"/>
              <a:pathLst>
                <a:path w="3133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977" y="322"/>
                  </a:lnTo>
                  <a:cubicBezTo>
                    <a:pt x="3061" y="322"/>
                    <a:pt x="3132" y="251"/>
                    <a:pt x="3132" y="156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1339;p81"/>
            <p:cNvSpPr/>
            <p:nvPr/>
          </p:nvSpPr>
          <p:spPr>
            <a:xfrm>
              <a:off x="5478924" y="1773112"/>
              <a:ext cx="60663" cy="10630"/>
            </a:xfrm>
            <a:custGeom>
              <a:avLst/>
              <a:gdLst/>
              <a:ahLst/>
              <a:cxnLst/>
              <a:rect l="l" t="t" r="r" b="b"/>
              <a:pathLst>
                <a:path w="190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39" y="333"/>
                  </a:lnTo>
                  <a:cubicBezTo>
                    <a:pt x="1822" y="333"/>
                    <a:pt x="1906" y="262"/>
                    <a:pt x="1906" y="167"/>
                  </a:cubicBezTo>
                  <a:cubicBezTo>
                    <a:pt x="1906" y="83"/>
                    <a:pt x="1846" y="0"/>
                    <a:pt x="1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1340;p81"/>
            <p:cNvSpPr/>
            <p:nvPr/>
          </p:nvSpPr>
          <p:spPr>
            <a:xfrm>
              <a:off x="5478924" y="1795455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1341;p81"/>
            <p:cNvSpPr/>
            <p:nvPr/>
          </p:nvSpPr>
          <p:spPr>
            <a:xfrm>
              <a:off x="5478924" y="1588926"/>
              <a:ext cx="99716" cy="10662"/>
            </a:xfrm>
            <a:custGeom>
              <a:avLst/>
              <a:gdLst/>
              <a:ahLst/>
              <a:cxnLst/>
              <a:rect l="l" t="t" r="r" b="b"/>
              <a:pathLst>
                <a:path w="3133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1342;p81"/>
            <p:cNvSpPr/>
            <p:nvPr/>
          </p:nvSpPr>
          <p:spPr>
            <a:xfrm>
              <a:off x="5434207" y="1639341"/>
              <a:ext cx="144783" cy="10248"/>
            </a:xfrm>
            <a:custGeom>
              <a:avLst/>
              <a:gdLst/>
              <a:ahLst/>
              <a:cxnLst/>
              <a:rect l="l" t="t" r="r" b="b"/>
              <a:pathLst>
                <a:path w="4549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4382" y="322"/>
                  </a:lnTo>
                  <a:cubicBezTo>
                    <a:pt x="4466" y="322"/>
                    <a:pt x="4537" y="250"/>
                    <a:pt x="4537" y="155"/>
                  </a:cubicBezTo>
                  <a:cubicBezTo>
                    <a:pt x="4549" y="72"/>
                    <a:pt x="4466" y="0"/>
                    <a:pt x="4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11343;p81"/>
            <p:cNvSpPr/>
            <p:nvPr/>
          </p:nvSpPr>
          <p:spPr>
            <a:xfrm>
              <a:off x="5479306" y="1611301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5" y="322"/>
                    <a:pt x="846" y="250"/>
                    <a:pt x="846" y="167"/>
                  </a:cubicBezTo>
                  <a:cubicBezTo>
                    <a:pt x="846" y="72"/>
                    <a:pt x="775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11344;p81"/>
            <p:cNvSpPr/>
            <p:nvPr/>
          </p:nvSpPr>
          <p:spPr>
            <a:xfrm>
              <a:off x="5518327" y="1611301"/>
              <a:ext cx="26958" cy="10248"/>
            </a:xfrm>
            <a:custGeom>
              <a:avLst/>
              <a:gdLst/>
              <a:ahLst/>
              <a:cxnLst/>
              <a:rect l="l" t="t" r="r" b="b"/>
              <a:pathLst>
                <a:path w="84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680" y="322"/>
                  </a:lnTo>
                  <a:cubicBezTo>
                    <a:pt x="763" y="322"/>
                    <a:pt x="846" y="250"/>
                    <a:pt x="846" y="167"/>
                  </a:cubicBezTo>
                  <a:cubicBezTo>
                    <a:pt x="846" y="72"/>
                    <a:pt x="763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11345;p81"/>
            <p:cNvSpPr/>
            <p:nvPr/>
          </p:nvSpPr>
          <p:spPr>
            <a:xfrm>
              <a:off x="5434207" y="1588926"/>
              <a:ext cx="32623" cy="32623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703" y="334"/>
                  </a:moveTo>
                  <a:lnTo>
                    <a:pt x="703" y="703"/>
                  </a:lnTo>
                  <a:lnTo>
                    <a:pt x="334" y="703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84" y="1025"/>
                    <a:pt x="167" y="1025"/>
                  </a:cubicBezTo>
                  <a:lnTo>
                    <a:pt x="870" y="1025"/>
                  </a:lnTo>
                  <a:cubicBezTo>
                    <a:pt x="953" y="1025"/>
                    <a:pt x="1025" y="953"/>
                    <a:pt x="1025" y="870"/>
                  </a:cubicBezTo>
                  <a:lnTo>
                    <a:pt x="1025" y="167"/>
                  </a:lnTo>
                  <a:cubicBezTo>
                    <a:pt x="1025" y="72"/>
                    <a:pt x="953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247934" y="219816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 panose="00000900000000000000"/>
              <a:buNone/>
              <a:defRPr sz="2400" b="0" i="0" u="none" strike="noStrike" cap="none">
                <a:solidFill>
                  <a:schemeClr val="accent1"/>
                </a:solidFill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r>
              <a:rPr lang="en-US" dirty="0">
                <a:latin typeface="Montserrat ExtraBold" panose="00000900000000000000" pitchFamily="2" charset="0"/>
              </a:rPr>
              <a:t>KẾT LUẬN</a:t>
            </a:r>
            <a:endParaRPr lang="en-US" dirty="0">
              <a:latin typeface="Montserrat ExtraBold" panose="000009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954" y="843658"/>
            <a:ext cx="525944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Hệ thống quản lý </a:t>
            </a:r>
            <a:r>
              <a:rPr lang="en-US" altLang="vi-VN" sz="1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dân cư</a:t>
            </a:r>
            <a:r>
              <a:rPr lang="vi-VN" sz="1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 khu phố</a:t>
            </a:r>
            <a:r>
              <a:rPr lang="vi-VN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mang lại nhiều lợi ích thiết thực trong việc cải thiện hiệu quả quản lý và nâng cao chất lượng dịch vụ cho cả cán bộ quản lý và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dân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cư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Với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nhiều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ưu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điểm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:</a:t>
            </a:r>
            <a:endParaRPr lang="en-US" sz="1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3147" y="2088941"/>
            <a:ext cx="5349811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Tối ưu quy trình quản lý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tất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cả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đều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sử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dụng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công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nghệ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.</a:t>
            </a:r>
            <a:endParaRPr lang="en-US" sz="1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3146" y="2634938"/>
            <a:ext cx="530376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Bảo</a:t>
            </a:r>
            <a:r>
              <a:rPr lang="en-US" sz="1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mật</a:t>
            </a:r>
            <a:r>
              <a:rPr lang="en-US" sz="1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tốt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có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quản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lý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quyền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truy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cập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ngăn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sử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dụng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trái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phép</a:t>
            </a:r>
            <a:endParaRPr lang="en-US" sz="1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3146" y="3219713"/>
            <a:ext cx="3058160" cy="33718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sz="16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Tiết</a:t>
            </a:r>
            <a:r>
              <a:rPr lang="en-US" sz="1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kiệm</a:t>
            </a:r>
            <a:r>
              <a:rPr lang="en-US" sz="1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 chi </a:t>
            </a:r>
            <a:r>
              <a:rPr lang="en-US" sz="16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phí</a:t>
            </a:r>
            <a:r>
              <a:rPr lang="en-US" sz="1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vận</a:t>
            </a:r>
            <a:r>
              <a:rPr lang="en-US" sz="1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hành</a:t>
            </a:r>
            <a:endParaRPr lang="en-US" sz="1600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7934" y="3574134"/>
            <a:ext cx="50912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Hy vọng rằng với những lợi ích mà ứng dụng mang lại, ta sẽ tiến gần hơn đến việc xây dựng một hệ thống quản lý dân cư thông minh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hơn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và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phát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triển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hơn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nữa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.</a:t>
            </a:r>
            <a:endParaRPr lang="en-US" sz="1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9" name="Google Shape;2106;p63"/>
          <p:cNvCxnSpPr/>
          <p:nvPr/>
        </p:nvCxnSpPr>
        <p:spPr>
          <a:xfrm>
            <a:off x="299784" y="261884"/>
            <a:ext cx="180981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12" name="Google Shape;11924;p81"/>
          <p:cNvGrpSpPr/>
          <p:nvPr/>
        </p:nvGrpSpPr>
        <p:grpSpPr>
          <a:xfrm>
            <a:off x="2208258" y="353029"/>
            <a:ext cx="426329" cy="332375"/>
            <a:chOff x="2611458" y="3816374"/>
            <a:chExt cx="426329" cy="332375"/>
          </a:xfrm>
        </p:grpSpPr>
        <p:sp>
          <p:nvSpPr>
            <p:cNvPr id="13" name="Google Shape;11925;p81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1926;p81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1927;p81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1928;p81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1929;p81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1930;p81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1931;p81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1932;p81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1933;p81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1934;p81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" name="Google Shape;11783;p81"/>
          <p:cNvGrpSpPr/>
          <p:nvPr/>
        </p:nvGrpSpPr>
        <p:grpSpPr>
          <a:xfrm>
            <a:off x="7061331" y="1582322"/>
            <a:ext cx="711185" cy="584775"/>
            <a:chOff x="7108015" y="3396505"/>
            <a:chExt cx="344883" cy="290299"/>
          </a:xfrm>
        </p:grpSpPr>
        <p:sp>
          <p:nvSpPr>
            <p:cNvPr id="29" name="Google Shape;11784;p81"/>
            <p:cNvSpPr/>
            <p:nvPr/>
          </p:nvSpPr>
          <p:spPr>
            <a:xfrm>
              <a:off x="7108015" y="3396505"/>
              <a:ext cx="344883" cy="290299"/>
            </a:xfrm>
            <a:custGeom>
              <a:avLst/>
              <a:gdLst/>
              <a:ahLst/>
              <a:cxnLst/>
              <a:rect l="l" t="t" r="r" b="b"/>
              <a:pathLst>
                <a:path w="10836" h="9121" extrusionOk="0">
                  <a:moveTo>
                    <a:pt x="4585" y="310"/>
                  </a:moveTo>
                  <a:cubicBezTo>
                    <a:pt x="4716" y="310"/>
                    <a:pt x="4847" y="369"/>
                    <a:pt x="4954" y="465"/>
                  </a:cubicBezTo>
                  <a:lnTo>
                    <a:pt x="5501" y="1012"/>
                  </a:lnTo>
                  <a:lnTo>
                    <a:pt x="4799" y="1012"/>
                  </a:lnTo>
                  <a:cubicBezTo>
                    <a:pt x="4716" y="1012"/>
                    <a:pt x="4620" y="977"/>
                    <a:pt x="4549" y="905"/>
                  </a:cubicBezTo>
                  <a:lnTo>
                    <a:pt x="3954" y="310"/>
                  </a:lnTo>
                  <a:close/>
                  <a:moveTo>
                    <a:pt x="5835" y="286"/>
                  </a:moveTo>
                  <a:cubicBezTo>
                    <a:pt x="5966" y="286"/>
                    <a:pt x="6097" y="346"/>
                    <a:pt x="6204" y="429"/>
                  </a:cubicBezTo>
                  <a:lnTo>
                    <a:pt x="6752" y="977"/>
                  </a:lnTo>
                  <a:lnTo>
                    <a:pt x="6632" y="977"/>
                  </a:lnTo>
                  <a:cubicBezTo>
                    <a:pt x="6549" y="977"/>
                    <a:pt x="6466" y="1060"/>
                    <a:pt x="6466" y="1143"/>
                  </a:cubicBezTo>
                  <a:cubicBezTo>
                    <a:pt x="6466" y="1239"/>
                    <a:pt x="6549" y="1310"/>
                    <a:pt x="6632" y="1310"/>
                  </a:cubicBezTo>
                  <a:lnTo>
                    <a:pt x="10192" y="1310"/>
                  </a:lnTo>
                  <a:cubicBezTo>
                    <a:pt x="10383" y="1310"/>
                    <a:pt x="10550" y="1477"/>
                    <a:pt x="10550" y="1667"/>
                  </a:cubicBezTo>
                  <a:lnTo>
                    <a:pt x="10550" y="8454"/>
                  </a:lnTo>
                  <a:lnTo>
                    <a:pt x="10514" y="8454"/>
                  </a:lnTo>
                  <a:cubicBezTo>
                    <a:pt x="10514" y="8644"/>
                    <a:pt x="10359" y="8811"/>
                    <a:pt x="10157" y="8811"/>
                  </a:cubicBezTo>
                  <a:lnTo>
                    <a:pt x="667" y="8811"/>
                  </a:lnTo>
                  <a:cubicBezTo>
                    <a:pt x="477" y="8811"/>
                    <a:pt x="310" y="8644"/>
                    <a:pt x="310" y="8454"/>
                  </a:cubicBezTo>
                  <a:lnTo>
                    <a:pt x="310" y="655"/>
                  </a:lnTo>
                  <a:cubicBezTo>
                    <a:pt x="310" y="465"/>
                    <a:pt x="465" y="298"/>
                    <a:pt x="667" y="298"/>
                  </a:cubicBezTo>
                  <a:lnTo>
                    <a:pt x="3275" y="298"/>
                  </a:lnTo>
                  <a:cubicBezTo>
                    <a:pt x="3406" y="298"/>
                    <a:pt x="3537" y="358"/>
                    <a:pt x="3644" y="453"/>
                  </a:cubicBezTo>
                  <a:lnTo>
                    <a:pt x="4311" y="1120"/>
                  </a:lnTo>
                  <a:cubicBezTo>
                    <a:pt x="4430" y="1239"/>
                    <a:pt x="4608" y="1310"/>
                    <a:pt x="4787" y="1310"/>
                  </a:cubicBezTo>
                  <a:lnTo>
                    <a:pt x="5870" y="1310"/>
                  </a:lnTo>
                  <a:cubicBezTo>
                    <a:pt x="5930" y="1310"/>
                    <a:pt x="5990" y="1262"/>
                    <a:pt x="6025" y="1203"/>
                  </a:cubicBezTo>
                  <a:cubicBezTo>
                    <a:pt x="6049" y="1143"/>
                    <a:pt x="6037" y="1072"/>
                    <a:pt x="5990" y="1024"/>
                  </a:cubicBezTo>
                  <a:lnTo>
                    <a:pt x="5251" y="286"/>
                  </a:lnTo>
                  <a:close/>
                  <a:moveTo>
                    <a:pt x="667" y="0"/>
                  </a:moveTo>
                  <a:cubicBezTo>
                    <a:pt x="298" y="0"/>
                    <a:pt x="1" y="298"/>
                    <a:pt x="1" y="667"/>
                  </a:cubicBezTo>
                  <a:lnTo>
                    <a:pt x="1" y="8454"/>
                  </a:lnTo>
                  <a:cubicBezTo>
                    <a:pt x="1" y="8823"/>
                    <a:pt x="298" y="9121"/>
                    <a:pt x="667" y="9121"/>
                  </a:cubicBezTo>
                  <a:lnTo>
                    <a:pt x="10157" y="9121"/>
                  </a:lnTo>
                  <a:cubicBezTo>
                    <a:pt x="10538" y="9121"/>
                    <a:pt x="10835" y="8823"/>
                    <a:pt x="10835" y="8454"/>
                  </a:cubicBezTo>
                  <a:lnTo>
                    <a:pt x="10835" y="1679"/>
                  </a:lnTo>
                  <a:cubicBezTo>
                    <a:pt x="10835" y="1310"/>
                    <a:pt x="10538" y="1012"/>
                    <a:pt x="10157" y="1012"/>
                  </a:cubicBezTo>
                  <a:lnTo>
                    <a:pt x="7168" y="1012"/>
                  </a:lnTo>
                  <a:lnTo>
                    <a:pt x="6394" y="238"/>
                  </a:lnTo>
                  <a:cubicBezTo>
                    <a:pt x="6228" y="72"/>
                    <a:pt x="6025" y="0"/>
                    <a:pt x="5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1785;p81"/>
            <p:cNvSpPr/>
            <p:nvPr/>
          </p:nvSpPr>
          <p:spPr>
            <a:xfrm>
              <a:off x="7211104" y="3487819"/>
              <a:ext cx="139468" cy="139500"/>
            </a:xfrm>
            <a:custGeom>
              <a:avLst/>
              <a:gdLst/>
              <a:ahLst/>
              <a:cxnLst/>
              <a:rect l="l" t="t" r="r" b="b"/>
              <a:pathLst>
                <a:path w="4382" h="4383" extrusionOk="0">
                  <a:moveTo>
                    <a:pt x="2370" y="1168"/>
                  </a:moveTo>
                  <a:cubicBezTo>
                    <a:pt x="2560" y="1168"/>
                    <a:pt x="2727" y="1334"/>
                    <a:pt x="2727" y="1525"/>
                  </a:cubicBezTo>
                  <a:lnTo>
                    <a:pt x="2727" y="1870"/>
                  </a:lnTo>
                  <a:cubicBezTo>
                    <a:pt x="2691" y="2144"/>
                    <a:pt x="2477" y="2382"/>
                    <a:pt x="2191" y="2382"/>
                  </a:cubicBezTo>
                  <a:cubicBezTo>
                    <a:pt x="1905" y="2382"/>
                    <a:pt x="1667" y="2144"/>
                    <a:pt x="1667" y="1870"/>
                  </a:cubicBezTo>
                  <a:lnTo>
                    <a:pt x="1667" y="1525"/>
                  </a:lnTo>
                  <a:cubicBezTo>
                    <a:pt x="1667" y="1334"/>
                    <a:pt x="1834" y="1168"/>
                    <a:pt x="2024" y="1168"/>
                  </a:cubicBezTo>
                  <a:close/>
                  <a:moveTo>
                    <a:pt x="2334" y="2680"/>
                  </a:moveTo>
                  <a:lnTo>
                    <a:pt x="2334" y="2775"/>
                  </a:lnTo>
                  <a:cubicBezTo>
                    <a:pt x="2370" y="2834"/>
                    <a:pt x="2381" y="2894"/>
                    <a:pt x="2417" y="2942"/>
                  </a:cubicBezTo>
                  <a:lnTo>
                    <a:pt x="2191" y="3156"/>
                  </a:lnTo>
                  <a:lnTo>
                    <a:pt x="2155" y="3156"/>
                  </a:lnTo>
                  <a:lnTo>
                    <a:pt x="1941" y="2942"/>
                  </a:lnTo>
                  <a:cubicBezTo>
                    <a:pt x="1965" y="2894"/>
                    <a:pt x="1977" y="2834"/>
                    <a:pt x="1977" y="2775"/>
                  </a:cubicBezTo>
                  <a:lnTo>
                    <a:pt x="1977" y="2680"/>
                  </a:lnTo>
                  <a:cubicBezTo>
                    <a:pt x="2036" y="2703"/>
                    <a:pt x="2096" y="2703"/>
                    <a:pt x="2155" y="2703"/>
                  </a:cubicBezTo>
                  <a:cubicBezTo>
                    <a:pt x="2215" y="2703"/>
                    <a:pt x="2274" y="2703"/>
                    <a:pt x="2334" y="2680"/>
                  </a:cubicBezTo>
                  <a:close/>
                  <a:moveTo>
                    <a:pt x="2203" y="334"/>
                  </a:moveTo>
                  <a:cubicBezTo>
                    <a:pt x="3227" y="334"/>
                    <a:pt x="4072" y="1179"/>
                    <a:pt x="4072" y="2203"/>
                  </a:cubicBezTo>
                  <a:cubicBezTo>
                    <a:pt x="4060" y="2787"/>
                    <a:pt x="3786" y="3311"/>
                    <a:pt x="3370" y="3668"/>
                  </a:cubicBezTo>
                  <a:lnTo>
                    <a:pt x="3370" y="3430"/>
                  </a:lnTo>
                  <a:cubicBezTo>
                    <a:pt x="3370" y="3239"/>
                    <a:pt x="3263" y="3073"/>
                    <a:pt x="3096" y="2977"/>
                  </a:cubicBezTo>
                  <a:lnTo>
                    <a:pt x="2691" y="2787"/>
                  </a:lnTo>
                  <a:lnTo>
                    <a:pt x="2691" y="2775"/>
                  </a:lnTo>
                  <a:lnTo>
                    <a:pt x="2691" y="2537"/>
                  </a:lnTo>
                  <a:cubicBezTo>
                    <a:pt x="2905" y="2382"/>
                    <a:pt x="3036" y="2132"/>
                    <a:pt x="3036" y="1870"/>
                  </a:cubicBezTo>
                  <a:lnTo>
                    <a:pt x="3036" y="1525"/>
                  </a:lnTo>
                  <a:cubicBezTo>
                    <a:pt x="3036" y="1156"/>
                    <a:pt x="2739" y="858"/>
                    <a:pt x="2370" y="858"/>
                  </a:cubicBezTo>
                  <a:lnTo>
                    <a:pt x="2024" y="858"/>
                  </a:lnTo>
                  <a:cubicBezTo>
                    <a:pt x="1655" y="858"/>
                    <a:pt x="1358" y="1156"/>
                    <a:pt x="1358" y="1525"/>
                  </a:cubicBezTo>
                  <a:lnTo>
                    <a:pt x="1358" y="1870"/>
                  </a:lnTo>
                  <a:cubicBezTo>
                    <a:pt x="1358" y="2132"/>
                    <a:pt x="1488" y="2382"/>
                    <a:pt x="1703" y="2537"/>
                  </a:cubicBezTo>
                  <a:lnTo>
                    <a:pt x="1703" y="2775"/>
                  </a:lnTo>
                  <a:lnTo>
                    <a:pt x="1703" y="2787"/>
                  </a:lnTo>
                  <a:lnTo>
                    <a:pt x="1298" y="2977"/>
                  </a:lnTo>
                  <a:cubicBezTo>
                    <a:pt x="1131" y="3073"/>
                    <a:pt x="1024" y="3239"/>
                    <a:pt x="1024" y="3430"/>
                  </a:cubicBezTo>
                  <a:lnTo>
                    <a:pt x="1024" y="3668"/>
                  </a:lnTo>
                  <a:cubicBezTo>
                    <a:pt x="596" y="3323"/>
                    <a:pt x="334" y="2799"/>
                    <a:pt x="334" y="2203"/>
                  </a:cubicBezTo>
                  <a:cubicBezTo>
                    <a:pt x="334" y="1179"/>
                    <a:pt x="1179" y="334"/>
                    <a:pt x="2203" y="334"/>
                  </a:cubicBezTo>
                  <a:close/>
                  <a:moveTo>
                    <a:pt x="2667" y="3120"/>
                  </a:moveTo>
                  <a:lnTo>
                    <a:pt x="2929" y="3251"/>
                  </a:lnTo>
                  <a:cubicBezTo>
                    <a:pt x="2989" y="3275"/>
                    <a:pt x="3036" y="3335"/>
                    <a:pt x="3036" y="3418"/>
                  </a:cubicBezTo>
                  <a:lnTo>
                    <a:pt x="3036" y="3858"/>
                  </a:lnTo>
                  <a:cubicBezTo>
                    <a:pt x="2786" y="3989"/>
                    <a:pt x="2489" y="4073"/>
                    <a:pt x="2179" y="4073"/>
                  </a:cubicBezTo>
                  <a:cubicBezTo>
                    <a:pt x="1858" y="4073"/>
                    <a:pt x="1584" y="3989"/>
                    <a:pt x="1310" y="3858"/>
                  </a:cubicBezTo>
                  <a:lnTo>
                    <a:pt x="1310" y="3418"/>
                  </a:lnTo>
                  <a:cubicBezTo>
                    <a:pt x="1310" y="3335"/>
                    <a:pt x="1358" y="3275"/>
                    <a:pt x="1417" y="3251"/>
                  </a:cubicBezTo>
                  <a:lnTo>
                    <a:pt x="1679" y="3120"/>
                  </a:lnTo>
                  <a:lnTo>
                    <a:pt x="1941" y="3370"/>
                  </a:lnTo>
                  <a:cubicBezTo>
                    <a:pt x="2000" y="3430"/>
                    <a:pt x="2084" y="3454"/>
                    <a:pt x="2179" y="3454"/>
                  </a:cubicBezTo>
                  <a:cubicBezTo>
                    <a:pt x="2262" y="3454"/>
                    <a:pt x="2334" y="3430"/>
                    <a:pt x="2417" y="3370"/>
                  </a:cubicBezTo>
                  <a:lnTo>
                    <a:pt x="2667" y="3120"/>
                  </a:lnTo>
                  <a:close/>
                  <a:moveTo>
                    <a:pt x="2191" y="1"/>
                  </a:moveTo>
                  <a:cubicBezTo>
                    <a:pt x="988" y="1"/>
                    <a:pt x="0" y="989"/>
                    <a:pt x="0" y="2192"/>
                  </a:cubicBezTo>
                  <a:cubicBezTo>
                    <a:pt x="0" y="3394"/>
                    <a:pt x="988" y="4382"/>
                    <a:pt x="2191" y="4382"/>
                  </a:cubicBezTo>
                  <a:cubicBezTo>
                    <a:pt x="3393" y="4382"/>
                    <a:pt x="4382" y="3394"/>
                    <a:pt x="4382" y="2192"/>
                  </a:cubicBezTo>
                  <a:cubicBezTo>
                    <a:pt x="4382" y="989"/>
                    <a:pt x="3393" y="1"/>
                    <a:pt x="2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1786;p81"/>
            <p:cNvSpPr/>
            <p:nvPr/>
          </p:nvSpPr>
          <p:spPr>
            <a:xfrm>
              <a:off x="7180009" y="3466271"/>
              <a:ext cx="159201" cy="149685"/>
            </a:xfrm>
            <a:custGeom>
              <a:avLst/>
              <a:gdLst/>
              <a:ahLst/>
              <a:cxnLst/>
              <a:rect l="l" t="t" r="r" b="b"/>
              <a:pathLst>
                <a:path w="5002" h="4703" extrusionOk="0">
                  <a:moveTo>
                    <a:pt x="3163" y="1"/>
                  </a:moveTo>
                  <a:cubicBezTo>
                    <a:pt x="2425" y="1"/>
                    <a:pt x="1690" y="286"/>
                    <a:pt x="1132" y="844"/>
                  </a:cubicBezTo>
                  <a:cubicBezTo>
                    <a:pt x="96" y="1868"/>
                    <a:pt x="1" y="3500"/>
                    <a:pt x="894" y="4643"/>
                  </a:cubicBezTo>
                  <a:cubicBezTo>
                    <a:pt x="918" y="4690"/>
                    <a:pt x="965" y="4702"/>
                    <a:pt x="1013" y="4702"/>
                  </a:cubicBezTo>
                  <a:cubicBezTo>
                    <a:pt x="1037" y="4702"/>
                    <a:pt x="1084" y="4690"/>
                    <a:pt x="1108" y="4666"/>
                  </a:cubicBezTo>
                  <a:cubicBezTo>
                    <a:pt x="1192" y="4607"/>
                    <a:pt x="1192" y="4523"/>
                    <a:pt x="1144" y="4452"/>
                  </a:cubicBezTo>
                  <a:cubicBezTo>
                    <a:pt x="358" y="3440"/>
                    <a:pt x="441" y="1987"/>
                    <a:pt x="1346" y="1083"/>
                  </a:cubicBezTo>
                  <a:cubicBezTo>
                    <a:pt x="1845" y="591"/>
                    <a:pt x="2498" y="338"/>
                    <a:pt x="3153" y="338"/>
                  </a:cubicBezTo>
                  <a:cubicBezTo>
                    <a:pt x="3703" y="338"/>
                    <a:pt x="4254" y="516"/>
                    <a:pt x="4716" y="880"/>
                  </a:cubicBezTo>
                  <a:cubicBezTo>
                    <a:pt x="4744" y="903"/>
                    <a:pt x="4775" y="914"/>
                    <a:pt x="4807" y="914"/>
                  </a:cubicBezTo>
                  <a:cubicBezTo>
                    <a:pt x="4856" y="914"/>
                    <a:pt x="4906" y="888"/>
                    <a:pt x="4942" y="844"/>
                  </a:cubicBezTo>
                  <a:cubicBezTo>
                    <a:pt x="5002" y="773"/>
                    <a:pt x="4978" y="666"/>
                    <a:pt x="4918" y="606"/>
                  </a:cubicBezTo>
                  <a:cubicBezTo>
                    <a:pt x="4398" y="200"/>
                    <a:pt x="3779" y="1"/>
                    <a:pt x="3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1787;p81"/>
            <p:cNvSpPr/>
            <p:nvPr/>
          </p:nvSpPr>
          <p:spPr>
            <a:xfrm>
              <a:off x="7222085" y="3499690"/>
              <a:ext cx="158819" cy="148825"/>
            </a:xfrm>
            <a:custGeom>
              <a:avLst/>
              <a:gdLst/>
              <a:ahLst/>
              <a:cxnLst/>
              <a:rect l="l" t="t" r="r" b="b"/>
              <a:pathLst>
                <a:path w="4990" h="4676" extrusionOk="0">
                  <a:moveTo>
                    <a:pt x="3983" y="0"/>
                  </a:moveTo>
                  <a:cubicBezTo>
                    <a:pt x="3948" y="0"/>
                    <a:pt x="3913" y="12"/>
                    <a:pt x="3882" y="33"/>
                  </a:cubicBezTo>
                  <a:cubicBezTo>
                    <a:pt x="3810" y="92"/>
                    <a:pt x="3810" y="187"/>
                    <a:pt x="3858" y="259"/>
                  </a:cubicBezTo>
                  <a:cubicBezTo>
                    <a:pt x="4644" y="1271"/>
                    <a:pt x="4549" y="2711"/>
                    <a:pt x="3644" y="3616"/>
                  </a:cubicBezTo>
                  <a:cubicBezTo>
                    <a:pt x="3152" y="4115"/>
                    <a:pt x="2502" y="4367"/>
                    <a:pt x="1848" y="4367"/>
                  </a:cubicBezTo>
                  <a:cubicBezTo>
                    <a:pt x="1299" y="4367"/>
                    <a:pt x="748" y="4189"/>
                    <a:pt x="286" y="3831"/>
                  </a:cubicBezTo>
                  <a:cubicBezTo>
                    <a:pt x="250" y="3805"/>
                    <a:pt x="214" y="3793"/>
                    <a:pt x="180" y="3793"/>
                  </a:cubicBezTo>
                  <a:cubicBezTo>
                    <a:pt x="135" y="3793"/>
                    <a:pt x="94" y="3814"/>
                    <a:pt x="60" y="3854"/>
                  </a:cubicBezTo>
                  <a:cubicBezTo>
                    <a:pt x="0" y="3938"/>
                    <a:pt x="12" y="4021"/>
                    <a:pt x="84" y="4081"/>
                  </a:cubicBezTo>
                  <a:cubicBezTo>
                    <a:pt x="608" y="4486"/>
                    <a:pt x="1239" y="4676"/>
                    <a:pt x="1846" y="4676"/>
                  </a:cubicBezTo>
                  <a:cubicBezTo>
                    <a:pt x="2584" y="4676"/>
                    <a:pt x="3322" y="4390"/>
                    <a:pt x="3882" y="3843"/>
                  </a:cubicBezTo>
                  <a:cubicBezTo>
                    <a:pt x="4894" y="2831"/>
                    <a:pt x="4989" y="1211"/>
                    <a:pt x="4108" y="68"/>
                  </a:cubicBezTo>
                  <a:cubicBezTo>
                    <a:pt x="4074" y="21"/>
                    <a:pt x="4029" y="0"/>
                    <a:pt x="39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3" name="Google Shape;11666;p81"/>
          <p:cNvGrpSpPr/>
          <p:nvPr/>
        </p:nvGrpSpPr>
        <p:grpSpPr>
          <a:xfrm>
            <a:off x="6728642" y="3265880"/>
            <a:ext cx="1355094" cy="1077218"/>
            <a:chOff x="7521454" y="2906139"/>
            <a:chExt cx="359651" cy="371013"/>
          </a:xfrm>
        </p:grpSpPr>
        <p:sp>
          <p:nvSpPr>
            <p:cNvPr id="34" name="Google Shape;11667;p81"/>
            <p:cNvSpPr/>
            <p:nvPr/>
          </p:nvSpPr>
          <p:spPr>
            <a:xfrm>
              <a:off x="7614677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43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798" y="1405"/>
                    <a:pt x="1548" y="1655"/>
                    <a:pt x="1251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46" y="345"/>
                    <a:pt x="1060" y="345"/>
                  </a:cubicBezTo>
                  <a:close/>
                  <a:moveTo>
                    <a:pt x="1429" y="1988"/>
                  </a:moveTo>
                  <a:lnTo>
                    <a:pt x="1429" y="2072"/>
                  </a:lnTo>
                  <a:cubicBezTo>
                    <a:pt x="1429" y="2131"/>
                    <a:pt x="1441" y="2191"/>
                    <a:pt x="1477" y="2250"/>
                  </a:cubicBezTo>
                  <a:lnTo>
                    <a:pt x="1251" y="2489"/>
                  </a:lnTo>
                  <a:lnTo>
                    <a:pt x="1239" y="2489"/>
                  </a:lnTo>
                  <a:lnTo>
                    <a:pt x="1000" y="2250"/>
                  </a:lnTo>
                  <a:cubicBezTo>
                    <a:pt x="1024" y="2191"/>
                    <a:pt x="1048" y="2131"/>
                    <a:pt x="1048" y="2072"/>
                  </a:cubicBezTo>
                  <a:lnTo>
                    <a:pt x="1048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0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34" y="2810"/>
                    <a:pt x="1429" y="2786"/>
                    <a:pt x="1501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79" y="2691"/>
                    <a:pt x="2179" y="2774"/>
                  </a:cubicBezTo>
                  <a:lnTo>
                    <a:pt x="2179" y="4179"/>
                  </a:lnTo>
                  <a:cubicBezTo>
                    <a:pt x="2179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394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11668;p81"/>
            <p:cNvSpPr/>
            <p:nvPr/>
          </p:nvSpPr>
          <p:spPr>
            <a:xfrm>
              <a:off x="7707518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43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822" y="1405"/>
                    <a:pt x="1560" y="1655"/>
                    <a:pt x="1251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46" y="345"/>
                    <a:pt x="1060" y="345"/>
                  </a:cubicBezTo>
                  <a:close/>
                  <a:moveTo>
                    <a:pt x="1441" y="1988"/>
                  </a:moveTo>
                  <a:lnTo>
                    <a:pt x="1441" y="2072"/>
                  </a:lnTo>
                  <a:cubicBezTo>
                    <a:pt x="1441" y="2131"/>
                    <a:pt x="1465" y="2191"/>
                    <a:pt x="1489" y="2250"/>
                  </a:cubicBezTo>
                  <a:lnTo>
                    <a:pt x="1262" y="2489"/>
                  </a:lnTo>
                  <a:lnTo>
                    <a:pt x="1251" y="2489"/>
                  </a:lnTo>
                  <a:lnTo>
                    <a:pt x="1012" y="2250"/>
                  </a:lnTo>
                  <a:cubicBezTo>
                    <a:pt x="1048" y="2191"/>
                    <a:pt x="1060" y="2131"/>
                    <a:pt x="1060" y="2072"/>
                  </a:cubicBezTo>
                  <a:lnTo>
                    <a:pt x="1060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1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46" y="2810"/>
                    <a:pt x="1429" y="2786"/>
                    <a:pt x="1501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67" y="2691"/>
                    <a:pt x="2167" y="2774"/>
                  </a:cubicBezTo>
                  <a:lnTo>
                    <a:pt x="2167" y="4179"/>
                  </a:lnTo>
                  <a:cubicBezTo>
                    <a:pt x="2167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417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11669;p81"/>
            <p:cNvSpPr/>
            <p:nvPr/>
          </p:nvSpPr>
          <p:spPr>
            <a:xfrm>
              <a:off x="7800740" y="3138830"/>
              <a:ext cx="80364" cy="138322"/>
            </a:xfrm>
            <a:custGeom>
              <a:avLst/>
              <a:gdLst/>
              <a:ahLst/>
              <a:cxnLst/>
              <a:rect l="l" t="t" r="r" b="b"/>
              <a:pathLst>
                <a:path w="2525" h="4346" extrusionOk="0">
                  <a:moveTo>
                    <a:pt x="1429" y="345"/>
                  </a:moveTo>
                  <a:cubicBezTo>
                    <a:pt x="1643" y="345"/>
                    <a:pt x="1810" y="512"/>
                    <a:pt x="1810" y="715"/>
                  </a:cubicBezTo>
                  <a:lnTo>
                    <a:pt x="1810" y="1084"/>
                  </a:lnTo>
                  <a:cubicBezTo>
                    <a:pt x="1810" y="1405"/>
                    <a:pt x="1548" y="1655"/>
                    <a:pt x="1250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58" y="345"/>
                    <a:pt x="1060" y="345"/>
                  </a:cubicBezTo>
                  <a:close/>
                  <a:moveTo>
                    <a:pt x="1429" y="1988"/>
                  </a:moveTo>
                  <a:lnTo>
                    <a:pt x="1429" y="2072"/>
                  </a:lnTo>
                  <a:cubicBezTo>
                    <a:pt x="1429" y="2131"/>
                    <a:pt x="1453" y="2191"/>
                    <a:pt x="1477" y="2250"/>
                  </a:cubicBezTo>
                  <a:lnTo>
                    <a:pt x="1250" y="2489"/>
                  </a:lnTo>
                  <a:lnTo>
                    <a:pt x="1239" y="2489"/>
                  </a:lnTo>
                  <a:lnTo>
                    <a:pt x="1000" y="2250"/>
                  </a:lnTo>
                  <a:cubicBezTo>
                    <a:pt x="1036" y="2191"/>
                    <a:pt x="1048" y="2131"/>
                    <a:pt x="1048" y="2072"/>
                  </a:cubicBezTo>
                  <a:lnTo>
                    <a:pt x="1048" y="1988"/>
                  </a:lnTo>
                  <a:close/>
                  <a:moveTo>
                    <a:pt x="1072" y="0"/>
                  </a:moveTo>
                  <a:cubicBezTo>
                    <a:pt x="679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39" y="1822"/>
                  </a:cubicBezTo>
                  <a:lnTo>
                    <a:pt x="739" y="2072"/>
                  </a:lnTo>
                  <a:lnTo>
                    <a:pt x="739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84" y="4346"/>
                    <a:pt x="167" y="4346"/>
                  </a:cubicBezTo>
                  <a:cubicBezTo>
                    <a:pt x="250" y="4346"/>
                    <a:pt x="334" y="4274"/>
                    <a:pt x="334" y="4179"/>
                  </a:cubicBezTo>
                  <a:lnTo>
                    <a:pt x="334" y="2774"/>
                  </a:lnTo>
                  <a:cubicBezTo>
                    <a:pt x="334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0" y="2715"/>
                  </a:lnTo>
                  <a:cubicBezTo>
                    <a:pt x="1072" y="2786"/>
                    <a:pt x="1167" y="2810"/>
                    <a:pt x="1250" y="2810"/>
                  </a:cubicBezTo>
                  <a:cubicBezTo>
                    <a:pt x="1346" y="2810"/>
                    <a:pt x="1429" y="2786"/>
                    <a:pt x="1512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79" y="2691"/>
                    <a:pt x="2179" y="2774"/>
                  </a:cubicBezTo>
                  <a:lnTo>
                    <a:pt x="2179" y="4179"/>
                  </a:lnTo>
                  <a:cubicBezTo>
                    <a:pt x="2179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24" y="2572"/>
                    <a:pt x="2405" y="2381"/>
                    <a:pt x="2227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2" y="1655"/>
                    <a:pt x="2167" y="1381"/>
                    <a:pt x="2167" y="1084"/>
                  </a:cubicBezTo>
                  <a:lnTo>
                    <a:pt x="2167" y="715"/>
                  </a:lnTo>
                  <a:cubicBezTo>
                    <a:pt x="2167" y="310"/>
                    <a:pt x="1834" y="0"/>
                    <a:pt x="1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11670;p81"/>
            <p:cNvSpPr/>
            <p:nvPr/>
          </p:nvSpPr>
          <p:spPr>
            <a:xfrm>
              <a:off x="7521454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32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810" y="1405"/>
                    <a:pt x="1560" y="1655"/>
                    <a:pt x="1251" y="1655"/>
                  </a:cubicBezTo>
                  <a:cubicBezTo>
                    <a:pt x="941" y="1655"/>
                    <a:pt x="679" y="1393"/>
                    <a:pt x="679" y="1084"/>
                  </a:cubicBezTo>
                  <a:lnTo>
                    <a:pt x="679" y="715"/>
                  </a:lnTo>
                  <a:cubicBezTo>
                    <a:pt x="679" y="512"/>
                    <a:pt x="846" y="345"/>
                    <a:pt x="1060" y="345"/>
                  </a:cubicBezTo>
                  <a:close/>
                  <a:moveTo>
                    <a:pt x="1441" y="1988"/>
                  </a:moveTo>
                  <a:lnTo>
                    <a:pt x="1441" y="2072"/>
                  </a:lnTo>
                  <a:cubicBezTo>
                    <a:pt x="1441" y="2131"/>
                    <a:pt x="1453" y="2191"/>
                    <a:pt x="1489" y="2250"/>
                  </a:cubicBezTo>
                  <a:lnTo>
                    <a:pt x="1262" y="2489"/>
                  </a:lnTo>
                  <a:lnTo>
                    <a:pt x="1251" y="2489"/>
                  </a:lnTo>
                  <a:lnTo>
                    <a:pt x="1012" y="2250"/>
                  </a:lnTo>
                  <a:cubicBezTo>
                    <a:pt x="1036" y="2191"/>
                    <a:pt x="1060" y="2131"/>
                    <a:pt x="1060" y="2072"/>
                  </a:cubicBezTo>
                  <a:lnTo>
                    <a:pt x="1060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00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70" y="2631"/>
                    <a:pt x="429" y="2596"/>
                  </a:cubicBezTo>
                  <a:lnTo>
                    <a:pt x="727" y="2441"/>
                  </a:lnTo>
                  <a:lnTo>
                    <a:pt x="989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34" y="2810"/>
                    <a:pt x="1429" y="2786"/>
                    <a:pt x="1501" y="2715"/>
                  </a:cubicBezTo>
                  <a:lnTo>
                    <a:pt x="1763" y="2441"/>
                  </a:lnTo>
                  <a:lnTo>
                    <a:pt x="2060" y="2596"/>
                  </a:lnTo>
                  <a:cubicBezTo>
                    <a:pt x="2132" y="2619"/>
                    <a:pt x="2167" y="2691"/>
                    <a:pt x="2167" y="2774"/>
                  </a:cubicBezTo>
                  <a:lnTo>
                    <a:pt x="2167" y="4179"/>
                  </a:lnTo>
                  <a:cubicBezTo>
                    <a:pt x="2167" y="4274"/>
                    <a:pt x="2251" y="4346"/>
                    <a:pt x="2334" y="4346"/>
                  </a:cubicBezTo>
                  <a:cubicBezTo>
                    <a:pt x="2417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405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11671;p81"/>
            <p:cNvSpPr/>
            <p:nvPr/>
          </p:nvSpPr>
          <p:spPr>
            <a:xfrm>
              <a:off x="7555923" y="2906139"/>
              <a:ext cx="289949" cy="219833"/>
            </a:xfrm>
            <a:custGeom>
              <a:avLst/>
              <a:gdLst/>
              <a:ahLst/>
              <a:cxnLst/>
              <a:rect l="l" t="t" r="r" b="b"/>
              <a:pathLst>
                <a:path w="9110" h="6907" extrusionOk="0">
                  <a:moveTo>
                    <a:pt x="4561" y="1"/>
                  </a:moveTo>
                  <a:cubicBezTo>
                    <a:pt x="4501" y="1"/>
                    <a:pt x="4442" y="36"/>
                    <a:pt x="4406" y="96"/>
                  </a:cubicBezTo>
                  <a:lnTo>
                    <a:pt x="3859" y="1191"/>
                  </a:lnTo>
                  <a:cubicBezTo>
                    <a:pt x="3811" y="1287"/>
                    <a:pt x="3847" y="1382"/>
                    <a:pt x="3930" y="1418"/>
                  </a:cubicBezTo>
                  <a:cubicBezTo>
                    <a:pt x="3959" y="1432"/>
                    <a:pt x="3988" y="1439"/>
                    <a:pt x="4016" y="1439"/>
                  </a:cubicBezTo>
                  <a:cubicBezTo>
                    <a:pt x="4078" y="1439"/>
                    <a:pt x="4131" y="1404"/>
                    <a:pt x="4156" y="1346"/>
                  </a:cubicBezTo>
                  <a:lnTo>
                    <a:pt x="4382" y="894"/>
                  </a:lnTo>
                  <a:lnTo>
                    <a:pt x="4382" y="4204"/>
                  </a:lnTo>
                  <a:lnTo>
                    <a:pt x="715" y="4204"/>
                  </a:lnTo>
                  <a:cubicBezTo>
                    <a:pt x="310" y="4204"/>
                    <a:pt x="1" y="4525"/>
                    <a:pt x="1" y="4918"/>
                  </a:cubicBezTo>
                  <a:lnTo>
                    <a:pt x="1" y="6752"/>
                  </a:lnTo>
                  <a:cubicBezTo>
                    <a:pt x="1" y="6835"/>
                    <a:pt x="72" y="6906"/>
                    <a:pt x="168" y="6906"/>
                  </a:cubicBezTo>
                  <a:cubicBezTo>
                    <a:pt x="251" y="6906"/>
                    <a:pt x="334" y="6835"/>
                    <a:pt x="334" y="6752"/>
                  </a:cubicBezTo>
                  <a:lnTo>
                    <a:pt x="334" y="4918"/>
                  </a:lnTo>
                  <a:cubicBezTo>
                    <a:pt x="334" y="4704"/>
                    <a:pt x="489" y="4549"/>
                    <a:pt x="703" y="4549"/>
                  </a:cubicBezTo>
                  <a:lnTo>
                    <a:pt x="2906" y="4549"/>
                  </a:lnTo>
                  <a:lnTo>
                    <a:pt x="2906" y="6752"/>
                  </a:lnTo>
                  <a:cubicBezTo>
                    <a:pt x="2906" y="6835"/>
                    <a:pt x="2977" y="6906"/>
                    <a:pt x="3061" y="6906"/>
                  </a:cubicBezTo>
                  <a:cubicBezTo>
                    <a:pt x="3156" y="6906"/>
                    <a:pt x="3227" y="6835"/>
                    <a:pt x="3227" y="6752"/>
                  </a:cubicBezTo>
                  <a:lnTo>
                    <a:pt x="3227" y="4549"/>
                  </a:lnTo>
                  <a:lnTo>
                    <a:pt x="5823" y="4549"/>
                  </a:lnTo>
                  <a:lnTo>
                    <a:pt x="5823" y="6752"/>
                  </a:lnTo>
                  <a:cubicBezTo>
                    <a:pt x="5823" y="6835"/>
                    <a:pt x="5894" y="6906"/>
                    <a:pt x="5978" y="6906"/>
                  </a:cubicBezTo>
                  <a:cubicBezTo>
                    <a:pt x="6073" y="6906"/>
                    <a:pt x="6145" y="6835"/>
                    <a:pt x="6145" y="6752"/>
                  </a:cubicBezTo>
                  <a:lnTo>
                    <a:pt x="6145" y="4549"/>
                  </a:lnTo>
                  <a:lnTo>
                    <a:pt x="8347" y="4549"/>
                  </a:lnTo>
                  <a:cubicBezTo>
                    <a:pt x="8561" y="4549"/>
                    <a:pt x="8716" y="4704"/>
                    <a:pt x="8716" y="4918"/>
                  </a:cubicBezTo>
                  <a:lnTo>
                    <a:pt x="8716" y="6752"/>
                  </a:lnTo>
                  <a:cubicBezTo>
                    <a:pt x="8716" y="6835"/>
                    <a:pt x="8800" y="6906"/>
                    <a:pt x="8883" y="6906"/>
                  </a:cubicBezTo>
                  <a:cubicBezTo>
                    <a:pt x="8978" y="6906"/>
                    <a:pt x="9050" y="6835"/>
                    <a:pt x="9050" y="6752"/>
                  </a:cubicBezTo>
                  <a:lnTo>
                    <a:pt x="9050" y="4918"/>
                  </a:lnTo>
                  <a:cubicBezTo>
                    <a:pt x="9109" y="4525"/>
                    <a:pt x="8788" y="4204"/>
                    <a:pt x="8395" y="4204"/>
                  </a:cubicBezTo>
                  <a:lnTo>
                    <a:pt x="4740" y="4204"/>
                  </a:lnTo>
                  <a:lnTo>
                    <a:pt x="4740" y="894"/>
                  </a:lnTo>
                  <a:lnTo>
                    <a:pt x="4954" y="1346"/>
                  </a:lnTo>
                  <a:cubicBezTo>
                    <a:pt x="4990" y="1406"/>
                    <a:pt x="5049" y="1429"/>
                    <a:pt x="5109" y="1429"/>
                  </a:cubicBezTo>
                  <a:cubicBezTo>
                    <a:pt x="5132" y="1429"/>
                    <a:pt x="5156" y="1429"/>
                    <a:pt x="5180" y="1418"/>
                  </a:cubicBezTo>
                  <a:cubicBezTo>
                    <a:pt x="5275" y="1370"/>
                    <a:pt x="5299" y="1263"/>
                    <a:pt x="5252" y="1191"/>
                  </a:cubicBezTo>
                  <a:lnTo>
                    <a:pt x="4704" y="96"/>
                  </a:lnTo>
                  <a:cubicBezTo>
                    <a:pt x="4680" y="36"/>
                    <a:pt x="4621" y="1"/>
                    <a:pt x="4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" name="Google Shape;11663;p81"/>
          <p:cNvGrpSpPr/>
          <p:nvPr/>
        </p:nvGrpSpPr>
        <p:grpSpPr>
          <a:xfrm>
            <a:off x="6992257" y="2643474"/>
            <a:ext cx="874873" cy="638273"/>
            <a:chOff x="6188327" y="2955408"/>
            <a:chExt cx="371395" cy="272857"/>
          </a:xfrm>
        </p:grpSpPr>
        <p:sp>
          <p:nvSpPr>
            <p:cNvPr id="40" name="Google Shape;11664;p81"/>
            <p:cNvSpPr/>
            <p:nvPr/>
          </p:nvSpPr>
          <p:spPr>
            <a:xfrm>
              <a:off x="6229990" y="2978897"/>
              <a:ext cx="289567" cy="197840"/>
            </a:xfrm>
            <a:custGeom>
              <a:avLst/>
              <a:gdLst/>
              <a:ahLst/>
              <a:cxnLst/>
              <a:rect l="l" t="t" r="r" b="b"/>
              <a:pathLst>
                <a:path w="9098" h="6216" extrusionOk="0">
                  <a:moveTo>
                    <a:pt x="2894" y="1263"/>
                  </a:moveTo>
                  <a:cubicBezTo>
                    <a:pt x="3097" y="1263"/>
                    <a:pt x="3263" y="1429"/>
                    <a:pt x="3263" y="1632"/>
                  </a:cubicBezTo>
                  <a:lnTo>
                    <a:pt x="3263" y="2001"/>
                  </a:lnTo>
                  <a:cubicBezTo>
                    <a:pt x="3263" y="2322"/>
                    <a:pt x="3013" y="2572"/>
                    <a:pt x="2704" y="2572"/>
                  </a:cubicBezTo>
                  <a:cubicBezTo>
                    <a:pt x="2406" y="2561"/>
                    <a:pt x="2144" y="2299"/>
                    <a:pt x="2144" y="2001"/>
                  </a:cubicBezTo>
                  <a:lnTo>
                    <a:pt x="2144" y="1632"/>
                  </a:lnTo>
                  <a:cubicBezTo>
                    <a:pt x="2144" y="1429"/>
                    <a:pt x="2311" y="1263"/>
                    <a:pt x="2525" y="1263"/>
                  </a:cubicBezTo>
                  <a:close/>
                  <a:moveTo>
                    <a:pt x="7264" y="1084"/>
                  </a:moveTo>
                  <a:cubicBezTo>
                    <a:pt x="7371" y="1084"/>
                    <a:pt x="7466" y="1168"/>
                    <a:pt x="7466" y="1275"/>
                  </a:cubicBezTo>
                  <a:lnTo>
                    <a:pt x="7466" y="1822"/>
                  </a:lnTo>
                  <a:cubicBezTo>
                    <a:pt x="7466" y="1894"/>
                    <a:pt x="7430" y="1953"/>
                    <a:pt x="7359" y="1989"/>
                  </a:cubicBezTo>
                  <a:cubicBezTo>
                    <a:pt x="7299" y="2025"/>
                    <a:pt x="7264" y="2084"/>
                    <a:pt x="7264" y="2144"/>
                  </a:cubicBezTo>
                  <a:lnTo>
                    <a:pt x="7264" y="2406"/>
                  </a:lnTo>
                  <a:cubicBezTo>
                    <a:pt x="7264" y="2477"/>
                    <a:pt x="7323" y="2549"/>
                    <a:pt x="7407" y="2572"/>
                  </a:cubicBezTo>
                  <a:lnTo>
                    <a:pt x="7859" y="2692"/>
                  </a:lnTo>
                  <a:cubicBezTo>
                    <a:pt x="7954" y="2703"/>
                    <a:pt x="8014" y="2787"/>
                    <a:pt x="8014" y="2882"/>
                  </a:cubicBezTo>
                  <a:lnTo>
                    <a:pt x="8014" y="2930"/>
                  </a:lnTo>
                  <a:lnTo>
                    <a:pt x="6168" y="2930"/>
                  </a:lnTo>
                  <a:lnTo>
                    <a:pt x="6168" y="2882"/>
                  </a:lnTo>
                  <a:cubicBezTo>
                    <a:pt x="6168" y="2787"/>
                    <a:pt x="6228" y="2715"/>
                    <a:pt x="6311" y="2692"/>
                  </a:cubicBezTo>
                  <a:lnTo>
                    <a:pt x="6776" y="2572"/>
                  </a:lnTo>
                  <a:cubicBezTo>
                    <a:pt x="6847" y="2549"/>
                    <a:pt x="6907" y="2477"/>
                    <a:pt x="6907" y="2406"/>
                  </a:cubicBezTo>
                  <a:lnTo>
                    <a:pt x="6907" y="2144"/>
                  </a:lnTo>
                  <a:cubicBezTo>
                    <a:pt x="6895" y="2060"/>
                    <a:pt x="6871" y="2025"/>
                    <a:pt x="6811" y="1989"/>
                  </a:cubicBezTo>
                  <a:cubicBezTo>
                    <a:pt x="6752" y="1953"/>
                    <a:pt x="6704" y="1882"/>
                    <a:pt x="6704" y="1822"/>
                  </a:cubicBezTo>
                  <a:lnTo>
                    <a:pt x="6704" y="1275"/>
                  </a:lnTo>
                  <a:cubicBezTo>
                    <a:pt x="6704" y="1168"/>
                    <a:pt x="6787" y="1084"/>
                    <a:pt x="6895" y="1084"/>
                  </a:cubicBezTo>
                  <a:close/>
                  <a:moveTo>
                    <a:pt x="8752" y="334"/>
                  </a:moveTo>
                  <a:lnTo>
                    <a:pt x="8752" y="2930"/>
                  </a:lnTo>
                  <a:lnTo>
                    <a:pt x="8371" y="2930"/>
                  </a:lnTo>
                  <a:lnTo>
                    <a:pt x="8371" y="2882"/>
                  </a:lnTo>
                  <a:cubicBezTo>
                    <a:pt x="8371" y="2632"/>
                    <a:pt x="8204" y="2418"/>
                    <a:pt x="7966" y="2358"/>
                  </a:cubicBezTo>
                  <a:lnTo>
                    <a:pt x="7645" y="2287"/>
                  </a:lnTo>
                  <a:lnTo>
                    <a:pt x="7645" y="2227"/>
                  </a:lnTo>
                  <a:cubicBezTo>
                    <a:pt x="7764" y="2120"/>
                    <a:pt x="7823" y="1977"/>
                    <a:pt x="7823" y="1822"/>
                  </a:cubicBezTo>
                  <a:lnTo>
                    <a:pt x="7823" y="1275"/>
                  </a:lnTo>
                  <a:cubicBezTo>
                    <a:pt x="7823" y="977"/>
                    <a:pt x="7585" y="739"/>
                    <a:pt x="7288" y="739"/>
                  </a:cubicBezTo>
                  <a:lnTo>
                    <a:pt x="6907" y="739"/>
                  </a:lnTo>
                  <a:cubicBezTo>
                    <a:pt x="6609" y="739"/>
                    <a:pt x="6371" y="977"/>
                    <a:pt x="6371" y="1275"/>
                  </a:cubicBezTo>
                  <a:lnTo>
                    <a:pt x="6371" y="1822"/>
                  </a:lnTo>
                  <a:cubicBezTo>
                    <a:pt x="6371" y="1977"/>
                    <a:pt x="6454" y="2120"/>
                    <a:pt x="6549" y="2227"/>
                  </a:cubicBezTo>
                  <a:lnTo>
                    <a:pt x="6549" y="2287"/>
                  </a:lnTo>
                  <a:lnTo>
                    <a:pt x="6228" y="2358"/>
                  </a:lnTo>
                  <a:cubicBezTo>
                    <a:pt x="5990" y="2418"/>
                    <a:pt x="5823" y="2632"/>
                    <a:pt x="5823" y="2882"/>
                  </a:cubicBezTo>
                  <a:lnTo>
                    <a:pt x="5823" y="2930"/>
                  </a:lnTo>
                  <a:lnTo>
                    <a:pt x="5442" y="2930"/>
                  </a:lnTo>
                  <a:lnTo>
                    <a:pt x="5442" y="334"/>
                  </a:lnTo>
                  <a:close/>
                  <a:moveTo>
                    <a:pt x="2894" y="2906"/>
                  </a:moveTo>
                  <a:lnTo>
                    <a:pt x="2894" y="2989"/>
                  </a:lnTo>
                  <a:cubicBezTo>
                    <a:pt x="2894" y="3049"/>
                    <a:pt x="2906" y="3108"/>
                    <a:pt x="2954" y="3168"/>
                  </a:cubicBezTo>
                  <a:lnTo>
                    <a:pt x="2716" y="3406"/>
                  </a:lnTo>
                  <a:lnTo>
                    <a:pt x="2704" y="3406"/>
                  </a:lnTo>
                  <a:lnTo>
                    <a:pt x="2466" y="3168"/>
                  </a:lnTo>
                  <a:cubicBezTo>
                    <a:pt x="2489" y="3108"/>
                    <a:pt x="2501" y="3049"/>
                    <a:pt x="2501" y="2989"/>
                  </a:cubicBezTo>
                  <a:lnTo>
                    <a:pt x="2501" y="2906"/>
                  </a:lnTo>
                  <a:close/>
                  <a:moveTo>
                    <a:pt x="3251" y="3346"/>
                  </a:moveTo>
                  <a:lnTo>
                    <a:pt x="3597" y="3477"/>
                  </a:lnTo>
                  <a:cubicBezTo>
                    <a:pt x="3739" y="3537"/>
                    <a:pt x="3835" y="3668"/>
                    <a:pt x="3835" y="3835"/>
                  </a:cubicBezTo>
                  <a:lnTo>
                    <a:pt x="3835" y="4918"/>
                  </a:lnTo>
                  <a:cubicBezTo>
                    <a:pt x="3835" y="5025"/>
                    <a:pt x="3739" y="5108"/>
                    <a:pt x="3632" y="5108"/>
                  </a:cubicBezTo>
                  <a:lnTo>
                    <a:pt x="2894" y="5108"/>
                  </a:lnTo>
                  <a:lnTo>
                    <a:pt x="2894" y="4906"/>
                  </a:lnTo>
                  <a:lnTo>
                    <a:pt x="3263" y="4906"/>
                  </a:lnTo>
                  <a:cubicBezTo>
                    <a:pt x="3358" y="4906"/>
                    <a:pt x="3430" y="4835"/>
                    <a:pt x="3430" y="4739"/>
                  </a:cubicBezTo>
                  <a:lnTo>
                    <a:pt x="3430" y="4192"/>
                  </a:lnTo>
                  <a:cubicBezTo>
                    <a:pt x="3430" y="4096"/>
                    <a:pt x="3358" y="4025"/>
                    <a:pt x="3263" y="4025"/>
                  </a:cubicBezTo>
                  <a:cubicBezTo>
                    <a:pt x="3180" y="4025"/>
                    <a:pt x="3097" y="4096"/>
                    <a:pt x="3097" y="4192"/>
                  </a:cubicBezTo>
                  <a:lnTo>
                    <a:pt x="3097" y="4561"/>
                  </a:lnTo>
                  <a:lnTo>
                    <a:pt x="2346" y="4561"/>
                  </a:lnTo>
                  <a:lnTo>
                    <a:pt x="2346" y="4192"/>
                  </a:lnTo>
                  <a:cubicBezTo>
                    <a:pt x="2346" y="4096"/>
                    <a:pt x="2263" y="4025"/>
                    <a:pt x="2180" y="4025"/>
                  </a:cubicBezTo>
                  <a:cubicBezTo>
                    <a:pt x="2085" y="4025"/>
                    <a:pt x="2013" y="4096"/>
                    <a:pt x="2013" y="4192"/>
                  </a:cubicBezTo>
                  <a:lnTo>
                    <a:pt x="2013" y="4739"/>
                  </a:lnTo>
                  <a:cubicBezTo>
                    <a:pt x="2013" y="4835"/>
                    <a:pt x="2085" y="4906"/>
                    <a:pt x="2180" y="4906"/>
                  </a:cubicBezTo>
                  <a:lnTo>
                    <a:pt x="2549" y="4906"/>
                  </a:lnTo>
                  <a:lnTo>
                    <a:pt x="2549" y="5120"/>
                  </a:lnTo>
                  <a:lnTo>
                    <a:pt x="1811" y="5120"/>
                  </a:lnTo>
                  <a:cubicBezTo>
                    <a:pt x="1704" y="5120"/>
                    <a:pt x="1608" y="5025"/>
                    <a:pt x="1608" y="4918"/>
                  </a:cubicBezTo>
                  <a:lnTo>
                    <a:pt x="1608" y="3835"/>
                  </a:lnTo>
                  <a:lnTo>
                    <a:pt x="1596" y="3835"/>
                  </a:lnTo>
                  <a:cubicBezTo>
                    <a:pt x="1596" y="3680"/>
                    <a:pt x="1704" y="3537"/>
                    <a:pt x="1834" y="3477"/>
                  </a:cubicBezTo>
                  <a:lnTo>
                    <a:pt x="2180" y="3346"/>
                  </a:lnTo>
                  <a:lnTo>
                    <a:pt x="2466" y="3632"/>
                  </a:lnTo>
                  <a:cubicBezTo>
                    <a:pt x="2537" y="3704"/>
                    <a:pt x="2620" y="3727"/>
                    <a:pt x="2716" y="3727"/>
                  </a:cubicBezTo>
                  <a:cubicBezTo>
                    <a:pt x="2799" y="3727"/>
                    <a:pt x="2894" y="3704"/>
                    <a:pt x="2966" y="3632"/>
                  </a:cubicBezTo>
                  <a:lnTo>
                    <a:pt x="3251" y="3346"/>
                  </a:lnTo>
                  <a:close/>
                  <a:moveTo>
                    <a:pt x="5097" y="5085"/>
                  </a:moveTo>
                  <a:lnTo>
                    <a:pt x="5097" y="5847"/>
                  </a:lnTo>
                  <a:lnTo>
                    <a:pt x="322" y="5847"/>
                  </a:lnTo>
                  <a:lnTo>
                    <a:pt x="322" y="5085"/>
                  </a:lnTo>
                  <a:lnTo>
                    <a:pt x="1287" y="5085"/>
                  </a:lnTo>
                  <a:cubicBezTo>
                    <a:pt x="1358" y="5287"/>
                    <a:pt x="1549" y="5454"/>
                    <a:pt x="1787" y="5454"/>
                  </a:cubicBezTo>
                  <a:lnTo>
                    <a:pt x="3620" y="5454"/>
                  </a:lnTo>
                  <a:cubicBezTo>
                    <a:pt x="3859" y="5454"/>
                    <a:pt x="4049" y="5311"/>
                    <a:pt x="4132" y="5085"/>
                  </a:cubicBezTo>
                  <a:close/>
                  <a:moveTo>
                    <a:pt x="7288" y="4001"/>
                  </a:moveTo>
                  <a:cubicBezTo>
                    <a:pt x="7383" y="4001"/>
                    <a:pt x="7478" y="4085"/>
                    <a:pt x="7478" y="4192"/>
                  </a:cubicBezTo>
                  <a:lnTo>
                    <a:pt x="7478" y="4739"/>
                  </a:lnTo>
                  <a:cubicBezTo>
                    <a:pt x="7478" y="4823"/>
                    <a:pt x="7442" y="4870"/>
                    <a:pt x="7371" y="4906"/>
                  </a:cubicBezTo>
                  <a:cubicBezTo>
                    <a:pt x="7311" y="4942"/>
                    <a:pt x="7288" y="5001"/>
                    <a:pt x="7288" y="5061"/>
                  </a:cubicBezTo>
                  <a:lnTo>
                    <a:pt x="7288" y="5323"/>
                  </a:lnTo>
                  <a:cubicBezTo>
                    <a:pt x="7288" y="5394"/>
                    <a:pt x="7347" y="5466"/>
                    <a:pt x="7419" y="5489"/>
                  </a:cubicBezTo>
                  <a:lnTo>
                    <a:pt x="7883" y="5609"/>
                  </a:lnTo>
                  <a:cubicBezTo>
                    <a:pt x="7966" y="5620"/>
                    <a:pt x="8026" y="5716"/>
                    <a:pt x="8026" y="5799"/>
                  </a:cubicBezTo>
                  <a:lnTo>
                    <a:pt x="8026" y="5847"/>
                  </a:lnTo>
                  <a:lnTo>
                    <a:pt x="6168" y="5847"/>
                  </a:lnTo>
                  <a:lnTo>
                    <a:pt x="6168" y="5799"/>
                  </a:lnTo>
                  <a:cubicBezTo>
                    <a:pt x="6168" y="5716"/>
                    <a:pt x="6228" y="5632"/>
                    <a:pt x="6311" y="5609"/>
                  </a:cubicBezTo>
                  <a:lnTo>
                    <a:pt x="6776" y="5489"/>
                  </a:lnTo>
                  <a:cubicBezTo>
                    <a:pt x="6847" y="5478"/>
                    <a:pt x="6907" y="5394"/>
                    <a:pt x="6907" y="5323"/>
                  </a:cubicBezTo>
                  <a:lnTo>
                    <a:pt x="6907" y="5061"/>
                  </a:lnTo>
                  <a:cubicBezTo>
                    <a:pt x="6907" y="5001"/>
                    <a:pt x="6883" y="4942"/>
                    <a:pt x="6823" y="4906"/>
                  </a:cubicBezTo>
                  <a:cubicBezTo>
                    <a:pt x="6764" y="4870"/>
                    <a:pt x="6716" y="4799"/>
                    <a:pt x="6716" y="4739"/>
                  </a:cubicBezTo>
                  <a:lnTo>
                    <a:pt x="6716" y="4192"/>
                  </a:lnTo>
                  <a:cubicBezTo>
                    <a:pt x="6716" y="4085"/>
                    <a:pt x="6811" y="4001"/>
                    <a:pt x="6907" y="4001"/>
                  </a:cubicBezTo>
                  <a:close/>
                  <a:moveTo>
                    <a:pt x="8740" y="3275"/>
                  </a:moveTo>
                  <a:lnTo>
                    <a:pt x="8740" y="5847"/>
                  </a:lnTo>
                  <a:lnTo>
                    <a:pt x="8359" y="5847"/>
                  </a:lnTo>
                  <a:lnTo>
                    <a:pt x="8359" y="5799"/>
                  </a:lnTo>
                  <a:cubicBezTo>
                    <a:pt x="8359" y="5549"/>
                    <a:pt x="8192" y="5335"/>
                    <a:pt x="7954" y="5275"/>
                  </a:cubicBezTo>
                  <a:lnTo>
                    <a:pt x="7621" y="5204"/>
                  </a:lnTo>
                  <a:lnTo>
                    <a:pt x="7621" y="5144"/>
                  </a:lnTo>
                  <a:cubicBezTo>
                    <a:pt x="7740" y="5037"/>
                    <a:pt x="7800" y="4894"/>
                    <a:pt x="7800" y="4739"/>
                  </a:cubicBezTo>
                  <a:lnTo>
                    <a:pt x="7800" y="4192"/>
                  </a:lnTo>
                  <a:cubicBezTo>
                    <a:pt x="7800" y="3894"/>
                    <a:pt x="7561" y="3656"/>
                    <a:pt x="7264" y="3656"/>
                  </a:cubicBezTo>
                  <a:lnTo>
                    <a:pt x="6895" y="3656"/>
                  </a:lnTo>
                  <a:cubicBezTo>
                    <a:pt x="6597" y="3656"/>
                    <a:pt x="6359" y="3894"/>
                    <a:pt x="6359" y="4192"/>
                  </a:cubicBezTo>
                  <a:lnTo>
                    <a:pt x="6359" y="4739"/>
                  </a:lnTo>
                  <a:cubicBezTo>
                    <a:pt x="6359" y="4894"/>
                    <a:pt x="6430" y="5037"/>
                    <a:pt x="6537" y="5144"/>
                  </a:cubicBezTo>
                  <a:lnTo>
                    <a:pt x="6537" y="5204"/>
                  </a:lnTo>
                  <a:lnTo>
                    <a:pt x="6216" y="5275"/>
                  </a:lnTo>
                  <a:cubicBezTo>
                    <a:pt x="5978" y="5335"/>
                    <a:pt x="5811" y="5549"/>
                    <a:pt x="5811" y="5799"/>
                  </a:cubicBezTo>
                  <a:lnTo>
                    <a:pt x="5811" y="5847"/>
                  </a:lnTo>
                  <a:lnTo>
                    <a:pt x="5418" y="5847"/>
                  </a:lnTo>
                  <a:lnTo>
                    <a:pt x="5418" y="3275"/>
                  </a:lnTo>
                  <a:close/>
                  <a:moveTo>
                    <a:pt x="1430" y="1"/>
                  </a:moveTo>
                  <a:cubicBezTo>
                    <a:pt x="1346" y="1"/>
                    <a:pt x="1275" y="72"/>
                    <a:pt x="1275" y="155"/>
                  </a:cubicBezTo>
                  <a:cubicBezTo>
                    <a:pt x="1275" y="251"/>
                    <a:pt x="1346" y="322"/>
                    <a:pt x="1430" y="322"/>
                  </a:cubicBezTo>
                  <a:lnTo>
                    <a:pt x="5097" y="322"/>
                  </a:lnTo>
                  <a:lnTo>
                    <a:pt x="5097" y="4763"/>
                  </a:lnTo>
                  <a:lnTo>
                    <a:pt x="4156" y="4763"/>
                  </a:lnTo>
                  <a:lnTo>
                    <a:pt x="4156" y="3835"/>
                  </a:lnTo>
                  <a:cubicBezTo>
                    <a:pt x="4156" y="3537"/>
                    <a:pt x="3978" y="3275"/>
                    <a:pt x="3692" y="3168"/>
                  </a:cubicBezTo>
                  <a:lnTo>
                    <a:pt x="3251" y="2989"/>
                  </a:lnTo>
                  <a:lnTo>
                    <a:pt x="3251" y="2965"/>
                  </a:lnTo>
                  <a:lnTo>
                    <a:pt x="3251" y="2715"/>
                  </a:lnTo>
                  <a:cubicBezTo>
                    <a:pt x="3478" y="2549"/>
                    <a:pt x="3620" y="2287"/>
                    <a:pt x="3620" y="1989"/>
                  </a:cubicBezTo>
                  <a:lnTo>
                    <a:pt x="3620" y="1632"/>
                  </a:lnTo>
                  <a:cubicBezTo>
                    <a:pt x="3620" y="1227"/>
                    <a:pt x="3299" y="917"/>
                    <a:pt x="2906" y="917"/>
                  </a:cubicBezTo>
                  <a:lnTo>
                    <a:pt x="2537" y="917"/>
                  </a:lnTo>
                  <a:cubicBezTo>
                    <a:pt x="2132" y="917"/>
                    <a:pt x="1823" y="1251"/>
                    <a:pt x="1823" y="1632"/>
                  </a:cubicBezTo>
                  <a:lnTo>
                    <a:pt x="1823" y="2001"/>
                  </a:lnTo>
                  <a:cubicBezTo>
                    <a:pt x="1823" y="2299"/>
                    <a:pt x="1965" y="2572"/>
                    <a:pt x="2192" y="2739"/>
                  </a:cubicBezTo>
                  <a:lnTo>
                    <a:pt x="2192" y="2989"/>
                  </a:lnTo>
                  <a:lnTo>
                    <a:pt x="2192" y="3001"/>
                  </a:lnTo>
                  <a:lnTo>
                    <a:pt x="1751" y="3180"/>
                  </a:lnTo>
                  <a:cubicBezTo>
                    <a:pt x="1477" y="3287"/>
                    <a:pt x="1287" y="3549"/>
                    <a:pt x="1287" y="3846"/>
                  </a:cubicBezTo>
                  <a:lnTo>
                    <a:pt x="1287" y="4775"/>
                  </a:lnTo>
                  <a:lnTo>
                    <a:pt x="346" y="4775"/>
                  </a:lnTo>
                  <a:lnTo>
                    <a:pt x="346" y="370"/>
                  </a:lnTo>
                  <a:lnTo>
                    <a:pt x="715" y="370"/>
                  </a:lnTo>
                  <a:cubicBezTo>
                    <a:pt x="811" y="370"/>
                    <a:pt x="882" y="298"/>
                    <a:pt x="882" y="203"/>
                  </a:cubicBezTo>
                  <a:cubicBezTo>
                    <a:pt x="882" y="120"/>
                    <a:pt x="811" y="36"/>
                    <a:pt x="715" y="36"/>
                  </a:cubicBezTo>
                  <a:lnTo>
                    <a:pt x="168" y="36"/>
                  </a:lnTo>
                  <a:cubicBezTo>
                    <a:pt x="84" y="36"/>
                    <a:pt x="1" y="120"/>
                    <a:pt x="1" y="203"/>
                  </a:cubicBezTo>
                  <a:lnTo>
                    <a:pt x="1" y="6049"/>
                  </a:lnTo>
                  <a:cubicBezTo>
                    <a:pt x="1" y="6144"/>
                    <a:pt x="84" y="6216"/>
                    <a:pt x="168" y="6216"/>
                  </a:cubicBezTo>
                  <a:lnTo>
                    <a:pt x="8931" y="6216"/>
                  </a:lnTo>
                  <a:cubicBezTo>
                    <a:pt x="9026" y="6216"/>
                    <a:pt x="9097" y="6144"/>
                    <a:pt x="9097" y="6049"/>
                  </a:cubicBezTo>
                  <a:lnTo>
                    <a:pt x="9097" y="203"/>
                  </a:lnTo>
                  <a:cubicBezTo>
                    <a:pt x="9085" y="84"/>
                    <a:pt x="9014" y="1"/>
                    <a:pt x="89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1665;p81"/>
            <p:cNvSpPr/>
            <p:nvPr/>
          </p:nvSpPr>
          <p:spPr>
            <a:xfrm>
              <a:off x="6188327" y="2955408"/>
              <a:ext cx="371395" cy="272857"/>
            </a:xfrm>
            <a:custGeom>
              <a:avLst/>
              <a:gdLst/>
              <a:ahLst/>
              <a:cxnLst/>
              <a:rect l="l" t="t" r="r" b="b"/>
              <a:pathLst>
                <a:path w="11669" h="8573" extrusionOk="0">
                  <a:moveTo>
                    <a:pt x="10597" y="358"/>
                  </a:moveTo>
                  <a:cubicBezTo>
                    <a:pt x="10704" y="358"/>
                    <a:pt x="10799" y="453"/>
                    <a:pt x="10799" y="548"/>
                  </a:cubicBezTo>
                  <a:lnTo>
                    <a:pt x="10799" y="7323"/>
                  </a:lnTo>
                  <a:lnTo>
                    <a:pt x="10418" y="7323"/>
                  </a:lnTo>
                  <a:cubicBezTo>
                    <a:pt x="10335" y="7323"/>
                    <a:pt x="10263" y="7394"/>
                    <a:pt x="10263" y="7490"/>
                  </a:cubicBezTo>
                  <a:cubicBezTo>
                    <a:pt x="10263" y="7585"/>
                    <a:pt x="10335" y="7656"/>
                    <a:pt x="10418" y="7656"/>
                  </a:cubicBezTo>
                  <a:lnTo>
                    <a:pt x="11323" y="7656"/>
                  </a:lnTo>
                  <a:cubicBezTo>
                    <a:pt x="11323" y="7656"/>
                    <a:pt x="11347" y="7656"/>
                    <a:pt x="11347" y="7668"/>
                  </a:cubicBezTo>
                  <a:lnTo>
                    <a:pt x="11347" y="8037"/>
                  </a:lnTo>
                  <a:cubicBezTo>
                    <a:pt x="11335" y="8144"/>
                    <a:pt x="11240" y="8240"/>
                    <a:pt x="11133" y="8240"/>
                  </a:cubicBezTo>
                  <a:lnTo>
                    <a:pt x="536" y="8240"/>
                  </a:lnTo>
                  <a:cubicBezTo>
                    <a:pt x="441" y="8240"/>
                    <a:pt x="346" y="8144"/>
                    <a:pt x="346" y="8037"/>
                  </a:cubicBezTo>
                  <a:lnTo>
                    <a:pt x="346" y="7668"/>
                  </a:lnTo>
                  <a:cubicBezTo>
                    <a:pt x="346" y="7668"/>
                    <a:pt x="346" y="7656"/>
                    <a:pt x="357" y="7656"/>
                  </a:cubicBezTo>
                  <a:lnTo>
                    <a:pt x="9680" y="7656"/>
                  </a:lnTo>
                  <a:cubicBezTo>
                    <a:pt x="9763" y="7656"/>
                    <a:pt x="9835" y="7585"/>
                    <a:pt x="9835" y="7490"/>
                  </a:cubicBezTo>
                  <a:cubicBezTo>
                    <a:pt x="9835" y="7394"/>
                    <a:pt x="9763" y="7323"/>
                    <a:pt x="9680" y="7323"/>
                  </a:cubicBezTo>
                  <a:lnTo>
                    <a:pt x="893" y="7323"/>
                  </a:lnTo>
                  <a:lnTo>
                    <a:pt x="893" y="548"/>
                  </a:lnTo>
                  <a:cubicBezTo>
                    <a:pt x="893" y="453"/>
                    <a:pt x="988" y="358"/>
                    <a:pt x="1084" y="358"/>
                  </a:cubicBezTo>
                  <a:close/>
                  <a:moveTo>
                    <a:pt x="1096" y="1"/>
                  </a:moveTo>
                  <a:cubicBezTo>
                    <a:pt x="798" y="1"/>
                    <a:pt x="560" y="239"/>
                    <a:pt x="560" y="536"/>
                  </a:cubicBezTo>
                  <a:lnTo>
                    <a:pt x="560" y="7311"/>
                  </a:lnTo>
                  <a:lnTo>
                    <a:pt x="357" y="7311"/>
                  </a:lnTo>
                  <a:cubicBezTo>
                    <a:pt x="167" y="7311"/>
                    <a:pt x="0" y="7478"/>
                    <a:pt x="0" y="7668"/>
                  </a:cubicBezTo>
                  <a:lnTo>
                    <a:pt x="0" y="8037"/>
                  </a:lnTo>
                  <a:cubicBezTo>
                    <a:pt x="0" y="8335"/>
                    <a:pt x="238" y="8573"/>
                    <a:pt x="536" y="8573"/>
                  </a:cubicBezTo>
                  <a:lnTo>
                    <a:pt x="11133" y="8573"/>
                  </a:lnTo>
                  <a:cubicBezTo>
                    <a:pt x="11430" y="8573"/>
                    <a:pt x="11668" y="8335"/>
                    <a:pt x="11668" y="8037"/>
                  </a:cubicBezTo>
                  <a:lnTo>
                    <a:pt x="11668" y="7668"/>
                  </a:lnTo>
                  <a:cubicBezTo>
                    <a:pt x="11668" y="7478"/>
                    <a:pt x="11525" y="7311"/>
                    <a:pt x="11335" y="7311"/>
                  </a:cubicBezTo>
                  <a:lnTo>
                    <a:pt x="11133" y="7311"/>
                  </a:lnTo>
                  <a:lnTo>
                    <a:pt x="11133" y="536"/>
                  </a:lnTo>
                  <a:cubicBezTo>
                    <a:pt x="11133" y="239"/>
                    <a:pt x="10894" y="1"/>
                    <a:pt x="105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42" name="Google Shape;9078;p75"/>
          <p:cNvCxnSpPr/>
          <p:nvPr/>
        </p:nvCxnSpPr>
        <p:spPr>
          <a:xfrm flipV="1">
            <a:off x="7416923" y="2151939"/>
            <a:ext cx="0" cy="509149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6" name="Google Shape;11362;p81"/>
          <p:cNvGrpSpPr/>
          <p:nvPr/>
        </p:nvGrpSpPr>
        <p:grpSpPr>
          <a:xfrm>
            <a:off x="6820344" y="2374952"/>
            <a:ext cx="1121808" cy="1021120"/>
            <a:chOff x="7562766" y="1514864"/>
            <a:chExt cx="327059" cy="360192"/>
          </a:xfrm>
        </p:grpSpPr>
        <p:sp>
          <p:nvSpPr>
            <p:cNvPr id="47" name="Google Shape;11363;p81"/>
            <p:cNvSpPr/>
            <p:nvPr/>
          </p:nvSpPr>
          <p:spPr>
            <a:xfrm>
              <a:off x="7662418" y="1600289"/>
              <a:ext cx="127724" cy="165248"/>
            </a:xfrm>
            <a:custGeom>
              <a:avLst/>
              <a:gdLst/>
              <a:ahLst/>
              <a:cxnLst/>
              <a:rect l="l" t="t" r="r" b="b"/>
              <a:pathLst>
                <a:path w="4013" h="5192" extrusionOk="0">
                  <a:moveTo>
                    <a:pt x="2001" y="334"/>
                  </a:moveTo>
                  <a:cubicBezTo>
                    <a:pt x="2298" y="334"/>
                    <a:pt x="2548" y="513"/>
                    <a:pt x="2656" y="763"/>
                  </a:cubicBezTo>
                  <a:cubicBezTo>
                    <a:pt x="2679" y="846"/>
                    <a:pt x="2715" y="941"/>
                    <a:pt x="2715" y="1049"/>
                  </a:cubicBezTo>
                  <a:lnTo>
                    <a:pt x="2715" y="1227"/>
                  </a:lnTo>
                  <a:cubicBezTo>
                    <a:pt x="2441" y="1132"/>
                    <a:pt x="2322" y="846"/>
                    <a:pt x="2322" y="834"/>
                  </a:cubicBezTo>
                  <a:cubicBezTo>
                    <a:pt x="2298" y="775"/>
                    <a:pt x="2251" y="727"/>
                    <a:pt x="2179" y="727"/>
                  </a:cubicBezTo>
                  <a:cubicBezTo>
                    <a:pt x="2120" y="727"/>
                    <a:pt x="2060" y="763"/>
                    <a:pt x="2013" y="822"/>
                  </a:cubicBezTo>
                  <a:cubicBezTo>
                    <a:pt x="2013" y="822"/>
                    <a:pt x="1822" y="1180"/>
                    <a:pt x="1286" y="1239"/>
                  </a:cubicBezTo>
                  <a:lnTo>
                    <a:pt x="1286" y="1025"/>
                  </a:lnTo>
                  <a:cubicBezTo>
                    <a:pt x="1298" y="941"/>
                    <a:pt x="1310" y="846"/>
                    <a:pt x="1346" y="763"/>
                  </a:cubicBezTo>
                  <a:cubicBezTo>
                    <a:pt x="1453" y="513"/>
                    <a:pt x="1703" y="334"/>
                    <a:pt x="2001" y="334"/>
                  </a:cubicBezTo>
                  <a:close/>
                  <a:moveTo>
                    <a:pt x="2167" y="1180"/>
                  </a:moveTo>
                  <a:cubicBezTo>
                    <a:pt x="2263" y="1322"/>
                    <a:pt x="2465" y="1501"/>
                    <a:pt x="2727" y="1549"/>
                  </a:cubicBezTo>
                  <a:lnTo>
                    <a:pt x="2727" y="1775"/>
                  </a:lnTo>
                  <a:cubicBezTo>
                    <a:pt x="2727" y="2156"/>
                    <a:pt x="2429" y="2465"/>
                    <a:pt x="2048" y="2489"/>
                  </a:cubicBezTo>
                  <a:lnTo>
                    <a:pt x="1989" y="2489"/>
                  </a:lnTo>
                  <a:cubicBezTo>
                    <a:pt x="1596" y="2489"/>
                    <a:pt x="1298" y="2180"/>
                    <a:pt x="1298" y="1787"/>
                  </a:cubicBezTo>
                  <a:lnTo>
                    <a:pt x="1298" y="1561"/>
                  </a:lnTo>
                  <a:cubicBezTo>
                    <a:pt x="1727" y="1525"/>
                    <a:pt x="2001" y="1346"/>
                    <a:pt x="2167" y="1180"/>
                  </a:cubicBezTo>
                  <a:close/>
                  <a:moveTo>
                    <a:pt x="2215" y="2846"/>
                  </a:moveTo>
                  <a:lnTo>
                    <a:pt x="2132" y="3025"/>
                  </a:lnTo>
                  <a:lnTo>
                    <a:pt x="1906" y="3025"/>
                  </a:lnTo>
                  <a:lnTo>
                    <a:pt x="1810" y="2846"/>
                  </a:lnTo>
                  <a:close/>
                  <a:moveTo>
                    <a:pt x="2084" y="3347"/>
                  </a:moveTo>
                  <a:lnTo>
                    <a:pt x="2287" y="4180"/>
                  </a:lnTo>
                  <a:lnTo>
                    <a:pt x="2013" y="4442"/>
                  </a:lnTo>
                  <a:lnTo>
                    <a:pt x="1751" y="4180"/>
                  </a:lnTo>
                  <a:lnTo>
                    <a:pt x="1929" y="3347"/>
                  </a:lnTo>
                  <a:close/>
                  <a:moveTo>
                    <a:pt x="2572" y="2918"/>
                  </a:moveTo>
                  <a:cubicBezTo>
                    <a:pt x="2810" y="2989"/>
                    <a:pt x="3025" y="3120"/>
                    <a:pt x="3215" y="3311"/>
                  </a:cubicBezTo>
                  <a:cubicBezTo>
                    <a:pt x="3549" y="3620"/>
                    <a:pt x="3727" y="4025"/>
                    <a:pt x="3727" y="4442"/>
                  </a:cubicBezTo>
                  <a:lnTo>
                    <a:pt x="3668" y="4859"/>
                  </a:lnTo>
                  <a:lnTo>
                    <a:pt x="334" y="4859"/>
                  </a:lnTo>
                  <a:lnTo>
                    <a:pt x="334" y="4442"/>
                  </a:lnTo>
                  <a:cubicBezTo>
                    <a:pt x="334" y="4025"/>
                    <a:pt x="513" y="3620"/>
                    <a:pt x="834" y="3311"/>
                  </a:cubicBezTo>
                  <a:cubicBezTo>
                    <a:pt x="1013" y="3132"/>
                    <a:pt x="1239" y="2989"/>
                    <a:pt x="1477" y="2918"/>
                  </a:cubicBezTo>
                  <a:lnTo>
                    <a:pt x="1632" y="3204"/>
                  </a:lnTo>
                  <a:lnTo>
                    <a:pt x="1405" y="4192"/>
                  </a:lnTo>
                  <a:cubicBezTo>
                    <a:pt x="1394" y="4251"/>
                    <a:pt x="1405" y="4311"/>
                    <a:pt x="1453" y="4359"/>
                  </a:cubicBezTo>
                  <a:lnTo>
                    <a:pt x="1906" y="4775"/>
                  </a:lnTo>
                  <a:cubicBezTo>
                    <a:pt x="1941" y="4811"/>
                    <a:pt x="1989" y="4823"/>
                    <a:pt x="2025" y="4823"/>
                  </a:cubicBezTo>
                  <a:cubicBezTo>
                    <a:pt x="2072" y="4823"/>
                    <a:pt x="2096" y="4811"/>
                    <a:pt x="2144" y="4775"/>
                  </a:cubicBezTo>
                  <a:lnTo>
                    <a:pt x="2608" y="4359"/>
                  </a:lnTo>
                  <a:cubicBezTo>
                    <a:pt x="2656" y="4311"/>
                    <a:pt x="2668" y="4251"/>
                    <a:pt x="2656" y="4192"/>
                  </a:cubicBezTo>
                  <a:lnTo>
                    <a:pt x="2429" y="3204"/>
                  </a:lnTo>
                  <a:lnTo>
                    <a:pt x="2572" y="2918"/>
                  </a:lnTo>
                  <a:close/>
                  <a:moveTo>
                    <a:pt x="2001" y="1"/>
                  </a:moveTo>
                  <a:cubicBezTo>
                    <a:pt x="1417" y="1"/>
                    <a:pt x="953" y="465"/>
                    <a:pt x="953" y="1049"/>
                  </a:cubicBezTo>
                  <a:lnTo>
                    <a:pt x="953" y="1418"/>
                  </a:lnTo>
                  <a:lnTo>
                    <a:pt x="953" y="1787"/>
                  </a:lnTo>
                  <a:cubicBezTo>
                    <a:pt x="953" y="2120"/>
                    <a:pt x="1120" y="2418"/>
                    <a:pt x="1358" y="2608"/>
                  </a:cubicBezTo>
                  <a:cubicBezTo>
                    <a:pt x="572" y="2870"/>
                    <a:pt x="1" y="3608"/>
                    <a:pt x="1" y="4442"/>
                  </a:cubicBezTo>
                  <a:lnTo>
                    <a:pt x="1" y="5037"/>
                  </a:lnTo>
                  <a:cubicBezTo>
                    <a:pt x="1" y="5121"/>
                    <a:pt x="84" y="5192"/>
                    <a:pt x="167" y="5192"/>
                  </a:cubicBezTo>
                  <a:lnTo>
                    <a:pt x="3834" y="5192"/>
                  </a:lnTo>
                  <a:cubicBezTo>
                    <a:pt x="3918" y="5192"/>
                    <a:pt x="3989" y="5121"/>
                    <a:pt x="3989" y="5037"/>
                  </a:cubicBezTo>
                  <a:lnTo>
                    <a:pt x="3989" y="4442"/>
                  </a:lnTo>
                  <a:cubicBezTo>
                    <a:pt x="4013" y="3620"/>
                    <a:pt x="3430" y="2882"/>
                    <a:pt x="2644" y="2608"/>
                  </a:cubicBezTo>
                  <a:cubicBezTo>
                    <a:pt x="2882" y="2418"/>
                    <a:pt x="3037" y="2120"/>
                    <a:pt x="3037" y="1787"/>
                  </a:cubicBezTo>
                  <a:lnTo>
                    <a:pt x="3037" y="1418"/>
                  </a:lnTo>
                  <a:lnTo>
                    <a:pt x="3037" y="1049"/>
                  </a:lnTo>
                  <a:cubicBezTo>
                    <a:pt x="3037" y="465"/>
                    <a:pt x="2584" y="1"/>
                    <a:pt x="2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1364;p81"/>
            <p:cNvSpPr/>
            <p:nvPr/>
          </p:nvSpPr>
          <p:spPr>
            <a:xfrm>
              <a:off x="7599527" y="1548951"/>
              <a:ext cx="258853" cy="154841"/>
            </a:xfrm>
            <a:custGeom>
              <a:avLst/>
              <a:gdLst/>
              <a:ahLst/>
              <a:cxnLst/>
              <a:rect l="l" t="t" r="r" b="b"/>
              <a:pathLst>
                <a:path w="8133" h="4865" extrusionOk="0">
                  <a:moveTo>
                    <a:pt x="3974" y="1"/>
                  </a:moveTo>
                  <a:cubicBezTo>
                    <a:pt x="3947" y="1"/>
                    <a:pt x="3923" y="7"/>
                    <a:pt x="3905" y="18"/>
                  </a:cubicBezTo>
                  <a:cubicBezTo>
                    <a:pt x="3882" y="42"/>
                    <a:pt x="1798" y="1269"/>
                    <a:pt x="238" y="1269"/>
                  </a:cubicBezTo>
                  <a:cubicBezTo>
                    <a:pt x="167" y="1269"/>
                    <a:pt x="95" y="1328"/>
                    <a:pt x="72" y="1411"/>
                  </a:cubicBezTo>
                  <a:cubicBezTo>
                    <a:pt x="72" y="1423"/>
                    <a:pt x="0" y="1912"/>
                    <a:pt x="0" y="2662"/>
                  </a:cubicBezTo>
                  <a:cubicBezTo>
                    <a:pt x="0" y="2745"/>
                    <a:pt x="72" y="2816"/>
                    <a:pt x="167" y="2816"/>
                  </a:cubicBezTo>
                  <a:cubicBezTo>
                    <a:pt x="250" y="2816"/>
                    <a:pt x="333" y="2745"/>
                    <a:pt x="333" y="2662"/>
                  </a:cubicBezTo>
                  <a:cubicBezTo>
                    <a:pt x="333" y="2162"/>
                    <a:pt x="357" y="1781"/>
                    <a:pt x="393" y="1590"/>
                  </a:cubicBezTo>
                  <a:cubicBezTo>
                    <a:pt x="1060" y="1554"/>
                    <a:pt x="1857" y="1352"/>
                    <a:pt x="2786" y="947"/>
                  </a:cubicBezTo>
                  <a:cubicBezTo>
                    <a:pt x="3346" y="697"/>
                    <a:pt x="3798" y="459"/>
                    <a:pt x="3977" y="352"/>
                  </a:cubicBezTo>
                  <a:cubicBezTo>
                    <a:pt x="4155" y="459"/>
                    <a:pt x="4596" y="697"/>
                    <a:pt x="5167" y="947"/>
                  </a:cubicBezTo>
                  <a:cubicBezTo>
                    <a:pt x="6084" y="1352"/>
                    <a:pt x="6894" y="1566"/>
                    <a:pt x="7561" y="1590"/>
                  </a:cubicBezTo>
                  <a:cubicBezTo>
                    <a:pt x="7608" y="2007"/>
                    <a:pt x="7715" y="3281"/>
                    <a:pt x="7394" y="4662"/>
                  </a:cubicBezTo>
                  <a:cubicBezTo>
                    <a:pt x="7382" y="4757"/>
                    <a:pt x="7430" y="4840"/>
                    <a:pt x="7513" y="4864"/>
                  </a:cubicBezTo>
                  <a:lnTo>
                    <a:pt x="7549" y="4864"/>
                  </a:lnTo>
                  <a:cubicBezTo>
                    <a:pt x="7620" y="4864"/>
                    <a:pt x="7692" y="4805"/>
                    <a:pt x="7715" y="4721"/>
                  </a:cubicBezTo>
                  <a:cubicBezTo>
                    <a:pt x="8132" y="3007"/>
                    <a:pt x="7894" y="1483"/>
                    <a:pt x="7894" y="1411"/>
                  </a:cubicBezTo>
                  <a:cubicBezTo>
                    <a:pt x="7870" y="1328"/>
                    <a:pt x="7799" y="1269"/>
                    <a:pt x="7727" y="1269"/>
                  </a:cubicBezTo>
                  <a:cubicBezTo>
                    <a:pt x="6168" y="1269"/>
                    <a:pt x="4096" y="42"/>
                    <a:pt x="4060" y="18"/>
                  </a:cubicBezTo>
                  <a:cubicBezTo>
                    <a:pt x="4030" y="7"/>
                    <a:pt x="4001" y="1"/>
                    <a:pt x="39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11365;p81"/>
            <p:cNvSpPr/>
            <p:nvPr/>
          </p:nvSpPr>
          <p:spPr>
            <a:xfrm>
              <a:off x="7599909" y="1648380"/>
              <a:ext cx="242175" cy="190679"/>
            </a:xfrm>
            <a:custGeom>
              <a:avLst/>
              <a:gdLst/>
              <a:ahLst/>
              <a:cxnLst/>
              <a:rect l="l" t="t" r="r" b="b"/>
              <a:pathLst>
                <a:path w="7609" h="5991" extrusionOk="0">
                  <a:moveTo>
                    <a:pt x="185" y="1"/>
                  </a:moveTo>
                  <a:cubicBezTo>
                    <a:pt x="179" y="1"/>
                    <a:pt x="173" y="1"/>
                    <a:pt x="167" y="2"/>
                  </a:cubicBezTo>
                  <a:cubicBezTo>
                    <a:pt x="71" y="2"/>
                    <a:pt x="0" y="97"/>
                    <a:pt x="12" y="181"/>
                  </a:cubicBezTo>
                  <a:cubicBezTo>
                    <a:pt x="95" y="1419"/>
                    <a:pt x="369" y="2502"/>
                    <a:pt x="869" y="3419"/>
                  </a:cubicBezTo>
                  <a:cubicBezTo>
                    <a:pt x="1536" y="4669"/>
                    <a:pt x="2560" y="5526"/>
                    <a:pt x="3929" y="5979"/>
                  </a:cubicBezTo>
                  <a:cubicBezTo>
                    <a:pt x="3941" y="5979"/>
                    <a:pt x="3965" y="5991"/>
                    <a:pt x="3989" y="5991"/>
                  </a:cubicBezTo>
                  <a:cubicBezTo>
                    <a:pt x="4001" y="5991"/>
                    <a:pt x="4024" y="5991"/>
                    <a:pt x="4048" y="5979"/>
                  </a:cubicBezTo>
                  <a:cubicBezTo>
                    <a:pt x="4941" y="5681"/>
                    <a:pt x="5691" y="5217"/>
                    <a:pt x="6287" y="4574"/>
                  </a:cubicBezTo>
                  <a:cubicBezTo>
                    <a:pt x="6882" y="3931"/>
                    <a:pt x="7322" y="3133"/>
                    <a:pt x="7608" y="2181"/>
                  </a:cubicBezTo>
                  <a:cubicBezTo>
                    <a:pt x="7608" y="2097"/>
                    <a:pt x="7560" y="2002"/>
                    <a:pt x="7477" y="1966"/>
                  </a:cubicBezTo>
                  <a:cubicBezTo>
                    <a:pt x="7463" y="1963"/>
                    <a:pt x="7448" y="1961"/>
                    <a:pt x="7434" y="1961"/>
                  </a:cubicBezTo>
                  <a:cubicBezTo>
                    <a:pt x="7358" y="1961"/>
                    <a:pt x="7293" y="2013"/>
                    <a:pt x="7263" y="2074"/>
                  </a:cubicBezTo>
                  <a:cubicBezTo>
                    <a:pt x="7001" y="2990"/>
                    <a:pt x="6560" y="3741"/>
                    <a:pt x="6013" y="4336"/>
                  </a:cubicBezTo>
                  <a:cubicBezTo>
                    <a:pt x="5465" y="4919"/>
                    <a:pt x="4774" y="5348"/>
                    <a:pt x="3977" y="5634"/>
                  </a:cubicBezTo>
                  <a:cubicBezTo>
                    <a:pt x="2727" y="5205"/>
                    <a:pt x="1774" y="4395"/>
                    <a:pt x="1143" y="3252"/>
                  </a:cubicBezTo>
                  <a:cubicBezTo>
                    <a:pt x="691" y="2383"/>
                    <a:pt x="417" y="1347"/>
                    <a:pt x="345" y="157"/>
                  </a:cubicBezTo>
                  <a:cubicBezTo>
                    <a:pt x="345" y="68"/>
                    <a:pt x="263" y="1"/>
                    <a:pt x="1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11366;p81"/>
            <p:cNvSpPr/>
            <p:nvPr/>
          </p:nvSpPr>
          <p:spPr>
            <a:xfrm>
              <a:off x="7562766" y="1514864"/>
              <a:ext cx="327059" cy="360192"/>
            </a:xfrm>
            <a:custGeom>
              <a:avLst/>
              <a:gdLst/>
              <a:ahLst/>
              <a:cxnLst/>
              <a:rect l="l" t="t" r="r" b="b"/>
              <a:pathLst>
                <a:path w="10276" h="11317" extrusionOk="0">
                  <a:moveTo>
                    <a:pt x="5132" y="363"/>
                  </a:moveTo>
                  <a:cubicBezTo>
                    <a:pt x="5334" y="482"/>
                    <a:pt x="5906" y="792"/>
                    <a:pt x="6644" y="1125"/>
                  </a:cubicBezTo>
                  <a:cubicBezTo>
                    <a:pt x="7823" y="1625"/>
                    <a:pt x="8835" y="1899"/>
                    <a:pt x="9668" y="1923"/>
                  </a:cubicBezTo>
                  <a:cubicBezTo>
                    <a:pt x="9728" y="2375"/>
                    <a:pt x="9882" y="3947"/>
                    <a:pt x="9501" y="5673"/>
                  </a:cubicBezTo>
                  <a:cubicBezTo>
                    <a:pt x="9251" y="6888"/>
                    <a:pt x="8823" y="7912"/>
                    <a:pt x="8192" y="8757"/>
                  </a:cubicBezTo>
                  <a:cubicBezTo>
                    <a:pt x="7442" y="9781"/>
                    <a:pt x="6406" y="10531"/>
                    <a:pt x="5132" y="10972"/>
                  </a:cubicBezTo>
                  <a:cubicBezTo>
                    <a:pt x="3846" y="10543"/>
                    <a:pt x="2822" y="9805"/>
                    <a:pt x="2060" y="8769"/>
                  </a:cubicBezTo>
                  <a:cubicBezTo>
                    <a:pt x="1453" y="7936"/>
                    <a:pt x="1012" y="6900"/>
                    <a:pt x="750" y="5709"/>
                  </a:cubicBezTo>
                  <a:cubicBezTo>
                    <a:pt x="393" y="3983"/>
                    <a:pt x="536" y="2387"/>
                    <a:pt x="596" y="1923"/>
                  </a:cubicBezTo>
                  <a:cubicBezTo>
                    <a:pt x="1429" y="1899"/>
                    <a:pt x="2453" y="1625"/>
                    <a:pt x="3608" y="1125"/>
                  </a:cubicBezTo>
                  <a:cubicBezTo>
                    <a:pt x="4346" y="816"/>
                    <a:pt x="4917" y="482"/>
                    <a:pt x="5132" y="363"/>
                  </a:cubicBezTo>
                  <a:close/>
                  <a:moveTo>
                    <a:pt x="5129" y="0"/>
                  </a:moveTo>
                  <a:cubicBezTo>
                    <a:pt x="5102" y="0"/>
                    <a:pt x="5078" y="6"/>
                    <a:pt x="5060" y="18"/>
                  </a:cubicBezTo>
                  <a:cubicBezTo>
                    <a:pt x="5025" y="42"/>
                    <a:pt x="2417" y="1589"/>
                    <a:pt x="453" y="1589"/>
                  </a:cubicBezTo>
                  <a:cubicBezTo>
                    <a:pt x="381" y="1589"/>
                    <a:pt x="310" y="1649"/>
                    <a:pt x="298" y="1720"/>
                  </a:cubicBezTo>
                  <a:cubicBezTo>
                    <a:pt x="274" y="1792"/>
                    <a:pt x="0" y="3637"/>
                    <a:pt x="441" y="5757"/>
                  </a:cubicBezTo>
                  <a:cubicBezTo>
                    <a:pt x="691" y="7007"/>
                    <a:pt x="1155" y="8078"/>
                    <a:pt x="1810" y="8948"/>
                  </a:cubicBezTo>
                  <a:cubicBezTo>
                    <a:pt x="2620" y="10055"/>
                    <a:pt x="3727" y="10841"/>
                    <a:pt x="5096" y="11305"/>
                  </a:cubicBezTo>
                  <a:cubicBezTo>
                    <a:pt x="5120" y="11305"/>
                    <a:pt x="5132" y="11317"/>
                    <a:pt x="5156" y="11317"/>
                  </a:cubicBezTo>
                  <a:cubicBezTo>
                    <a:pt x="5179" y="11317"/>
                    <a:pt x="5191" y="11317"/>
                    <a:pt x="5215" y="11305"/>
                  </a:cubicBezTo>
                  <a:cubicBezTo>
                    <a:pt x="6584" y="10841"/>
                    <a:pt x="7692" y="10055"/>
                    <a:pt x="8513" y="8948"/>
                  </a:cubicBezTo>
                  <a:cubicBezTo>
                    <a:pt x="9144" y="8078"/>
                    <a:pt x="9609" y="6983"/>
                    <a:pt x="9882" y="5757"/>
                  </a:cubicBezTo>
                  <a:cubicBezTo>
                    <a:pt x="10275" y="3637"/>
                    <a:pt x="10001" y="1792"/>
                    <a:pt x="9978" y="1720"/>
                  </a:cubicBezTo>
                  <a:cubicBezTo>
                    <a:pt x="9966" y="1649"/>
                    <a:pt x="9894" y="1589"/>
                    <a:pt x="9823" y="1589"/>
                  </a:cubicBezTo>
                  <a:cubicBezTo>
                    <a:pt x="7858" y="1589"/>
                    <a:pt x="5251" y="42"/>
                    <a:pt x="5215" y="18"/>
                  </a:cubicBezTo>
                  <a:cubicBezTo>
                    <a:pt x="5185" y="6"/>
                    <a:pt x="5156" y="0"/>
                    <a:pt x="51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0290" y="1826910"/>
            <a:ext cx="2018999" cy="2580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1100" y="403115"/>
            <a:ext cx="5735700" cy="941400"/>
          </a:xfrm>
        </p:spPr>
        <p:txBody>
          <a:bodyPr/>
          <a:p>
            <a:r>
              <a:rPr lang="vi-VN" altLang="en-US"/>
              <a:t>TÀI LIỆU THAM </a:t>
            </a:r>
            <a:r>
              <a:rPr lang="vi-VN" altLang="en-US"/>
              <a:t>KHẢO</a:t>
            </a:r>
            <a:endParaRPr lang="vi-V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620395" y="1266190"/>
            <a:ext cx="8076565" cy="6884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>
                <a:solidFill>
                  <a:schemeClr val="bg1"/>
                </a:solidFill>
              </a:rPr>
              <a:t>[1] Microsoft. (n.d.). C# Documentation. Microsoft Learn. Retrieved from https://learn.microsoft.com/en-us/dotnet/csharp/</a:t>
            </a:r>
            <a:endParaRPr lang="en-US" altLang="en-US">
              <a:solidFill>
                <a:schemeClr val="bg1"/>
              </a:solidFill>
            </a:endParaRPr>
          </a:p>
          <a:p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[2] W3Schools. (n.d.). C# OOP (Object-Oriented Programming). W3Schools. Retrieved November 22, 2024, from https://www.w3schools.com/cs/cs_oop.php</a:t>
            </a:r>
            <a:endParaRPr lang="en-US" altLang="en-US">
              <a:solidFill>
                <a:schemeClr val="bg1"/>
              </a:solidFill>
            </a:endParaRPr>
          </a:p>
          <a:p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[3] Nguyễn, V. A. (2020). Lập trình h</a:t>
            </a:r>
            <a:r>
              <a:rPr lang="en-US" altLang="en-US">
                <a:solidFill>
                  <a:schemeClr val="bg1"/>
                </a:solidFill>
              </a:rPr>
              <a:t>ư</a:t>
            </a:r>
            <a:r>
              <a:rPr lang="en-US" altLang="en-US">
                <a:solidFill>
                  <a:schemeClr val="bg1"/>
                </a:solidFill>
              </a:rPr>
              <a:t>ớng </a:t>
            </a:r>
            <a:r>
              <a:rPr lang="en-US" altLang="en-US">
                <a:solidFill>
                  <a:schemeClr val="bg1"/>
                </a:solidFill>
              </a:rPr>
              <a:t>đ</a:t>
            </a:r>
            <a:r>
              <a:rPr lang="en-US" altLang="en-US">
                <a:solidFill>
                  <a:schemeClr val="bg1"/>
                </a:solidFill>
              </a:rPr>
              <a:t>ối t</a:t>
            </a:r>
            <a:r>
              <a:rPr lang="en-US" altLang="en-US">
                <a:solidFill>
                  <a:schemeClr val="bg1"/>
                </a:solidFill>
              </a:rPr>
              <a:t>ư</a:t>
            </a:r>
            <a:r>
              <a:rPr lang="en-US" altLang="en-US">
                <a:solidFill>
                  <a:schemeClr val="bg1"/>
                </a:solidFill>
              </a:rPr>
              <a:t>ợng với C#: Từ cơ bản </a:t>
            </a:r>
            <a:r>
              <a:rPr lang="en-US" altLang="en-US">
                <a:solidFill>
                  <a:schemeClr val="bg1"/>
                </a:solidFill>
              </a:rPr>
              <a:t>đ</a:t>
            </a:r>
            <a:r>
              <a:rPr lang="en-US" altLang="en-US">
                <a:solidFill>
                  <a:schemeClr val="bg1"/>
                </a:solidFill>
              </a:rPr>
              <a:t>ến nâng cao. Nhà xuất bản </a:t>
            </a:r>
            <a:r>
              <a:rPr lang="en-US" altLang="en-US">
                <a:solidFill>
                  <a:schemeClr val="bg1"/>
                </a:solidFill>
              </a:rPr>
              <a:t>Đ</a:t>
            </a:r>
            <a:r>
              <a:rPr lang="en-US" altLang="en-US">
                <a:solidFill>
                  <a:schemeClr val="bg1"/>
                </a:solidFill>
              </a:rPr>
              <a:t>ại học Quốc gia.</a:t>
            </a:r>
            <a:endParaRPr lang="en-US" altLang="en-US">
              <a:solidFill>
                <a:schemeClr val="bg1"/>
              </a:solidFill>
            </a:endParaRPr>
          </a:p>
          <a:p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[4] Lê, M. H. (2019). Ứng dụng OOP trong phát triển hệ thống quản l</a:t>
            </a:r>
            <a:r>
              <a:rPr lang="en-US" altLang="en-US">
                <a:solidFill>
                  <a:schemeClr val="bg1"/>
                </a:solidFill>
              </a:rPr>
              <a:t>ý</a:t>
            </a:r>
            <a:r>
              <a:rPr lang="en-US" altLang="en-US">
                <a:solidFill>
                  <a:schemeClr val="bg1"/>
                </a:solidFill>
              </a:rPr>
              <a:t> dân c</a:t>
            </a:r>
            <a:r>
              <a:rPr lang="en-US" altLang="en-US">
                <a:solidFill>
                  <a:schemeClr val="bg1"/>
                </a:solidFill>
              </a:rPr>
              <a:t>ư</a:t>
            </a:r>
            <a:r>
              <a:rPr lang="en-US" altLang="en-US">
                <a:solidFill>
                  <a:schemeClr val="bg1"/>
                </a:solidFill>
              </a:rPr>
              <a:t>. Tạp chí Công nghệ Thông tin. Retrieved from https://vjol.info.vn/</a:t>
            </a:r>
            <a:endParaRPr lang="en-US" altLang="en-US">
              <a:solidFill>
                <a:schemeClr val="bg1"/>
              </a:solidFill>
            </a:endParaRPr>
          </a:p>
          <a:p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[5] Trần, V. A. (2021). Phát triển hệ thống quản l</a:t>
            </a:r>
            <a:r>
              <a:rPr lang="en-US" altLang="en-US">
                <a:solidFill>
                  <a:schemeClr val="bg1"/>
                </a:solidFill>
              </a:rPr>
              <a:t>ý</a:t>
            </a:r>
            <a:r>
              <a:rPr lang="en-US" altLang="en-US">
                <a:solidFill>
                  <a:schemeClr val="bg1"/>
                </a:solidFill>
              </a:rPr>
              <a:t> dân c</a:t>
            </a:r>
            <a:r>
              <a:rPr lang="en-US" altLang="en-US">
                <a:solidFill>
                  <a:schemeClr val="bg1"/>
                </a:solidFill>
              </a:rPr>
              <a:t>ư</a:t>
            </a:r>
            <a:r>
              <a:rPr lang="en-US" altLang="en-US">
                <a:solidFill>
                  <a:schemeClr val="bg1"/>
                </a:solidFill>
              </a:rPr>
              <a:t> với C# và OOP. Tạp chí Khoa học Công nghệ.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4;p44"/>
          <p:cNvSpPr txBox="1"/>
          <p:nvPr/>
        </p:nvSpPr>
        <p:spPr>
          <a:xfrm>
            <a:off x="1584642" y="1434230"/>
            <a:ext cx="5974715" cy="20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 panose="00000900000000000000"/>
              <a:buNone/>
              <a:defRPr sz="3600" b="1" i="0" u="none" strike="noStrike" cap="none">
                <a:solidFill>
                  <a:schemeClr val="lt1"/>
                </a:solidFill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 panose="00000500000000000000"/>
              <a:buNone/>
              <a:defRPr sz="3600" b="1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 panose="00000500000000000000"/>
              <a:buNone/>
              <a:defRPr sz="3600" b="1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 panose="00000500000000000000"/>
              <a:buNone/>
              <a:defRPr sz="3600" b="1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 panose="00000500000000000000"/>
              <a:buNone/>
              <a:defRPr sz="3600" b="1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 panose="00000500000000000000"/>
              <a:buNone/>
              <a:defRPr sz="3600" b="1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 panose="00000500000000000000"/>
              <a:buNone/>
              <a:defRPr sz="3600" b="1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 panose="00000500000000000000"/>
              <a:buNone/>
              <a:defRPr sz="3600" b="1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 panose="00000500000000000000"/>
              <a:buNone/>
              <a:defRPr sz="3600" b="1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r>
              <a:rPr lang="en-US" sz="4400" dirty="0">
                <a:solidFill>
                  <a:schemeClr val="tx2"/>
                </a:solidFill>
                <a:latin typeface="Montserrat ExtraBold" panose="00000900000000000000" pitchFamily="2" charset="0"/>
              </a:rPr>
              <a:t>CẢM ƠN </a:t>
            </a:r>
            <a:endParaRPr lang="en-US" sz="4400" dirty="0">
              <a:solidFill>
                <a:schemeClr val="tx2"/>
              </a:solidFill>
              <a:latin typeface="Montserrat ExtraBold" panose="00000900000000000000" pitchFamily="2" charset="0"/>
            </a:endParaRPr>
          </a:p>
          <a:p>
            <a:r>
              <a:rPr lang="en-US" sz="4400" dirty="0">
                <a:solidFill>
                  <a:schemeClr val="tx2"/>
                </a:solidFill>
                <a:latin typeface="Montserrat ExtraBold" panose="00000900000000000000" pitchFamily="2" charset="0"/>
              </a:rPr>
              <a:t>THẦY VÀ CÁC BẠN ĐÃ LẮNG NGHE</a:t>
            </a:r>
            <a:endParaRPr lang="en-US" sz="4400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664900" y="620300"/>
            <a:ext cx="522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Montserrat ExtraBold" panose="00000900000000000000" pitchFamily="2" charset="0"/>
              </a:rPr>
              <a:t>HỆ THỐNG QUẢN LÝ KHU PHỐ</a:t>
            </a:r>
            <a:endParaRPr lang="vi-VN" sz="1800" dirty="0">
              <a:latin typeface="Montserrat ExtraBold" panose="00000900000000000000" pitchFamily="2" charset="0"/>
            </a:endParaRP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586600" y="1182050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latin typeface="Montserrat ExtraBold" panose="00000900000000000000" pitchFamily="2" charset="0"/>
              </a:rPr>
              <a:t> </a:t>
            </a:r>
            <a:r>
              <a:rPr lang="vi-VN" sz="1800" b="1" u="sng" dirty="0">
                <a:solidFill>
                  <a:schemeClr val="tx2"/>
                </a:solidFill>
                <a:latin typeface="Montserrat ExtraBold" panose="00000900000000000000" pitchFamily="2" charset="0"/>
              </a:rPr>
              <a:t>Giới thiệu hệ thống</a:t>
            </a:r>
            <a:br>
              <a:rPr lang="vi-VN" sz="1800" b="1" u="sng" dirty="0">
                <a:solidFill>
                  <a:schemeClr val="tx2"/>
                </a:solidFill>
                <a:latin typeface="Montserrat ExtraBold" panose="00000900000000000000" pitchFamily="2" charset="0"/>
              </a:rPr>
            </a:br>
            <a:endParaRPr lang="vi-VN" sz="1800" b="1" u="sng" dirty="0">
              <a:solidFill>
                <a:schemeClr val="tx2"/>
              </a:solidFill>
              <a:latin typeface="Montserrat ExtraBold" panose="000009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Montserrat ExtraBold" panose="00000900000000000000" pitchFamily="2" charset="0"/>
            </a:endParaRPr>
          </a:p>
          <a:p>
            <a:pPr marL="155575" lvl="0" indent="0">
              <a:buClr>
                <a:schemeClr val="accent1"/>
              </a:buClr>
              <a:buNone/>
            </a:pPr>
            <a:r>
              <a:rPr lang="en-US" sz="14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1.   </a:t>
            </a:r>
            <a:r>
              <a:rPr lang="vi-VN" sz="14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Mục đích của hệ thống</a:t>
            </a:r>
            <a:endParaRPr lang="en-US" sz="1400" b="1" dirty="0">
              <a:latin typeface="Montserrat ExtraBold" panose="00000900000000000000" pitchFamily="2" charset="0"/>
            </a:endParaRPr>
          </a:p>
          <a:p>
            <a:pPr marL="155575" lvl="0" indent="0">
              <a:lnSpc>
                <a:spcPct val="200000"/>
              </a:lnSpc>
              <a:buClr>
                <a:schemeClr val="accent1"/>
              </a:buClr>
              <a:buFontTx/>
              <a:buNone/>
            </a:pPr>
            <a:r>
              <a:rPr lang="vi-VN" sz="1400" dirty="0">
                <a:latin typeface="Montserrat ExtraBold" panose="00000900000000000000" pitchFamily="2" charset="0"/>
              </a:rPr>
              <a:t>Xây dựng hệ thống quản lý </a:t>
            </a:r>
            <a:r>
              <a:rPr lang="en-US" altLang="vi-VN" sz="1400" dirty="0">
                <a:latin typeface="Montserrat ExtraBold" panose="00000900000000000000" pitchFamily="2" charset="0"/>
              </a:rPr>
              <a:t>các hộ dân</a:t>
            </a:r>
            <a:r>
              <a:rPr lang="vi-VN" sz="1400" dirty="0">
                <a:latin typeface="Montserrat ExtraBold" panose="00000900000000000000" pitchFamily="2" charset="0"/>
              </a:rPr>
              <a:t> </a:t>
            </a:r>
            <a:r>
              <a:rPr lang="en-US" altLang="vi-VN" sz="1400" dirty="0">
                <a:latin typeface="Montserrat ExtraBold" panose="00000900000000000000" pitchFamily="2" charset="0"/>
              </a:rPr>
              <a:t>thuận tiện,</a:t>
            </a:r>
            <a:r>
              <a:rPr lang="vi-VN" sz="1400" dirty="0">
                <a:latin typeface="Montserrat ExtraBold" panose="00000900000000000000" pitchFamily="2" charset="0"/>
              </a:rPr>
              <a:t> hiện đại</a:t>
            </a:r>
            <a:endParaRPr lang="vi-VN" sz="1400" dirty="0">
              <a:latin typeface="Montserrat ExtraBold" panose="00000900000000000000" pitchFamily="2" charset="0"/>
            </a:endParaRPr>
          </a:p>
          <a:p>
            <a:pPr marL="155575" lvl="0" indent="0">
              <a:lnSpc>
                <a:spcPct val="200000"/>
              </a:lnSpc>
              <a:buClr>
                <a:schemeClr val="accent1"/>
              </a:buClr>
              <a:buFontTx/>
              <a:buNone/>
            </a:pPr>
            <a:r>
              <a:rPr lang="vi-VN" sz="1400" dirty="0">
                <a:latin typeface="Montserrat ExtraBold" panose="00000900000000000000" pitchFamily="2" charset="0"/>
              </a:rPr>
              <a:t>Số hóa quy trình quản lý </a:t>
            </a:r>
            <a:r>
              <a:rPr lang="en-US" altLang="vi-VN" sz="1400" dirty="0">
                <a:latin typeface="Montserrat ExtraBold" panose="00000900000000000000" pitchFamily="2" charset="0"/>
              </a:rPr>
              <a:t>dân cư trong khu phố</a:t>
            </a:r>
            <a:endParaRPr lang="vi-VN" sz="1400" b="1" dirty="0">
              <a:latin typeface="Montserrat ExtraBold" panose="00000900000000000000" pitchFamily="2" charset="0"/>
            </a:endParaRPr>
          </a:p>
          <a:p>
            <a:pPr marL="155575" lvl="0" indent="0">
              <a:lnSpc>
                <a:spcPct val="200000"/>
              </a:lnSpc>
              <a:buClr>
                <a:schemeClr val="accent1"/>
              </a:buClr>
              <a:buFontTx/>
              <a:buNone/>
            </a:pPr>
            <a:r>
              <a:rPr lang="vi-VN" sz="1400" dirty="0">
                <a:latin typeface="Montserrat ExtraBold" panose="00000900000000000000" pitchFamily="2" charset="0"/>
              </a:rPr>
              <a:t>Tối ưu hóa việc tra cứu và cập nhật thông tin</a:t>
            </a:r>
            <a:endParaRPr lang="en-US" sz="1400" b="1" dirty="0">
              <a:latin typeface="Montserrat ExtraBold" panose="00000900000000000000" pitchFamily="2" charset="0"/>
            </a:endParaRPr>
          </a:p>
          <a:p>
            <a:pPr marL="155575" indent="0">
              <a:lnSpc>
                <a:spcPct val="200000"/>
              </a:lnSpc>
              <a:buClr>
                <a:schemeClr val="accent1"/>
              </a:buClr>
              <a:buFontTx/>
              <a:buNone/>
            </a:pPr>
            <a:r>
              <a:rPr lang="en-US" altLang="vi-VN" sz="1400" dirty="0">
                <a:latin typeface="Montserrat ExtraBold" panose="00000900000000000000" pitchFamily="2" charset="0"/>
              </a:rPr>
              <a:t>Tăng độ</a:t>
            </a:r>
            <a:r>
              <a:rPr lang="vi-VN" sz="1400" dirty="0">
                <a:latin typeface="Montserrat ExtraBold" panose="00000900000000000000" pitchFamily="2" charset="0"/>
              </a:rPr>
              <a:t> chính xác của dữ liệu </a:t>
            </a:r>
            <a:r>
              <a:rPr lang="en-US" altLang="vi-VN" sz="1400" dirty="0">
                <a:latin typeface="Montserrat ExtraBold" panose="00000900000000000000" pitchFamily="2" charset="0"/>
              </a:rPr>
              <a:t>trong quá trình quản lý</a:t>
            </a:r>
            <a:endParaRPr lang="en-US" sz="1400" dirty="0">
              <a:latin typeface="Montserrat ExtraBold" panose="00000900000000000000" pitchFamily="2" charset="0"/>
            </a:endParaRPr>
          </a:p>
          <a:p>
            <a:pPr marL="155575" lvl="0" indent="0">
              <a:buClr>
                <a:schemeClr val="accent1"/>
              </a:buClr>
              <a:buNone/>
            </a:pPr>
            <a:endParaRPr lang="en-US" sz="1400" b="1" dirty="0">
              <a:latin typeface="Montserrat ExtraBold" panose="00000900000000000000" pitchFamily="2" charset="0"/>
            </a:endParaRPr>
          </a:p>
          <a:p>
            <a:pPr marL="155575" lvl="0" indent="0">
              <a:buClr>
                <a:schemeClr val="accent1"/>
              </a:buClr>
              <a:buNone/>
            </a:pPr>
            <a:endParaRPr lang="vi-VN" sz="1400" b="1" dirty="0">
              <a:latin typeface="Montserrat ExtraBold" panose="00000900000000000000" pitchFamily="2" charset="0"/>
            </a:endParaRPr>
          </a:p>
          <a:p>
            <a:pPr lvl="0">
              <a:buClr>
                <a:schemeClr val="accent1"/>
              </a:buClr>
              <a:buFont typeface="Montserrat ExtraBold" panose="00000900000000000000"/>
              <a:buAutoNum type="arabicPeriod"/>
            </a:pPr>
            <a:endParaRPr lang="vi-VN" sz="1400" dirty="0">
              <a:latin typeface="Montserrat ExtraBold" panose="00000900000000000000" pitchFamily="2" charset="0"/>
            </a:endParaRPr>
          </a:p>
          <a:p>
            <a:pPr lvl="0">
              <a:buClr>
                <a:schemeClr val="accent1"/>
              </a:buClr>
              <a:buFont typeface="Montserrat ExtraBold" panose="00000900000000000000"/>
              <a:buAutoNum type="arabicPeriod"/>
            </a:pPr>
            <a:endParaRPr lang="vi-VN" sz="1400" dirty="0">
              <a:latin typeface="Montserrat ExtraBold" panose="00000900000000000000" pitchFamily="2" charset="0"/>
            </a:endParaRPr>
          </a:p>
          <a:p>
            <a:pPr marL="155575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</a:pPr>
            <a:endParaRPr dirty="0">
              <a:latin typeface="Montserrat ExtraBold" panose="00000900000000000000" pitchFamily="2" charset="0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758500" y="620300"/>
            <a:ext cx="4936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3" name="Google Shape;173;p39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50" dirty="0">
              <a:solidFill>
                <a:schemeClr val="accent2"/>
              </a:solidFill>
              <a:latin typeface="Montserrat ExtraBold" panose="00000900000000000000" pitchFamily="2" charset="0"/>
              <a:ea typeface="Montserrat ExtraBold" panose="00000900000000000000"/>
              <a:cs typeface="Montserrat ExtraBold" panose="00000900000000000000"/>
              <a:sym typeface="Montserrat ExtraBold" panose="000009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664900" y="620300"/>
            <a:ext cx="522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Montserrat ExtraBold" panose="00000900000000000000" pitchFamily="2" charset="0"/>
              </a:rPr>
              <a:t>HỆ THỐNG QUẢN LÝ KHU PHỐ</a:t>
            </a:r>
            <a:endParaRPr lang="vi-VN" sz="1800" dirty="0">
              <a:latin typeface="Montserrat ExtraBold" panose="00000900000000000000" pitchFamily="2" charset="0"/>
            </a:endParaRP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586600" y="1182050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vi-VN" sz="1800" b="1" u="sng" dirty="0">
                <a:solidFill>
                  <a:schemeClr val="tx2"/>
                </a:solidFill>
                <a:latin typeface="Montserrat ExtraBold" panose="00000900000000000000" pitchFamily="2" charset="0"/>
              </a:rPr>
              <a:t>Giới thiệu hệ thống</a:t>
            </a:r>
            <a:endParaRPr lang="vi-VN" sz="1800" b="1" u="sng" dirty="0">
              <a:solidFill>
                <a:schemeClr val="tx2"/>
              </a:solidFill>
              <a:latin typeface="Montserrat ExtraBold" panose="000009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Montserrat ExtraBold" panose="00000900000000000000" pitchFamily="2" charset="0"/>
            </a:endParaRPr>
          </a:p>
          <a:p>
            <a:pPr marL="155575" lvl="0" indent="0">
              <a:buClr>
                <a:schemeClr val="accent1"/>
              </a:buClr>
              <a:buNone/>
            </a:pPr>
            <a:r>
              <a:rPr lang="en-US" sz="14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2.   </a:t>
            </a:r>
            <a:r>
              <a:rPr lang="en-US" sz="1400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Lợi</a:t>
            </a:r>
            <a:r>
              <a:rPr lang="en-US" sz="14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1400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ích</a:t>
            </a:r>
            <a:r>
              <a:rPr lang="en-US" sz="14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1400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của</a:t>
            </a:r>
            <a:r>
              <a:rPr lang="en-US" sz="14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1400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hệ</a:t>
            </a:r>
            <a:r>
              <a:rPr lang="en-US" sz="14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1400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thống</a:t>
            </a:r>
            <a:endParaRPr lang="en-US" sz="1400" b="1" dirty="0">
              <a:solidFill>
                <a:schemeClr val="tx2"/>
              </a:solidFill>
              <a:latin typeface="Montserrat ExtraBold" panose="00000900000000000000" pitchFamily="2" charset="0"/>
            </a:endParaRPr>
          </a:p>
          <a:p>
            <a:pPr lvl="0">
              <a:buClr>
                <a:schemeClr val="accent1"/>
              </a:buClr>
              <a:buFont typeface="Montserrat ExtraBold" panose="00000900000000000000"/>
              <a:buAutoNum type="arabicPeriod"/>
            </a:pPr>
            <a:endParaRPr lang="en-US" sz="1400" b="1" dirty="0">
              <a:latin typeface="Montserrat ExtraBold" panose="00000900000000000000" pitchFamily="2" charset="0"/>
            </a:endParaRPr>
          </a:p>
          <a:p>
            <a:pPr marL="155575" lvl="0" indent="0">
              <a:buClr>
                <a:schemeClr val="accent1"/>
              </a:buClr>
              <a:buFontTx/>
              <a:buNone/>
            </a:pPr>
            <a:r>
              <a:rPr lang="vi-VN" sz="1400" dirty="0">
                <a:latin typeface="Montserrat ExtraBold" panose="00000900000000000000" pitchFamily="2" charset="0"/>
              </a:rPr>
              <a:t>Quản lý dễ dàng</a:t>
            </a:r>
            <a:endParaRPr lang="en-US" sz="1400" dirty="0">
              <a:latin typeface="Montserrat ExtraBold" panose="00000900000000000000" pitchFamily="2" charset="0"/>
            </a:endParaRPr>
          </a:p>
          <a:p>
            <a:pPr lvl="0">
              <a:buClr>
                <a:schemeClr val="accent1"/>
              </a:buClr>
              <a:buFontTx/>
              <a:buChar char="-"/>
            </a:pPr>
            <a:endParaRPr lang="vi-VN" sz="1400" b="1" dirty="0">
              <a:latin typeface="Montserrat ExtraBold" panose="00000900000000000000" pitchFamily="2" charset="0"/>
            </a:endParaRPr>
          </a:p>
          <a:p>
            <a:pPr marL="155575" lvl="0" indent="0">
              <a:buClr>
                <a:schemeClr val="accent1"/>
              </a:buClr>
              <a:buFontTx/>
              <a:buNone/>
            </a:pPr>
            <a:r>
              <a:rPr lang="en-US" sz="1400" dirty="0">
                <a:latin typeface="Montserrat ExtraBold" panose="00000900000000000000" pitchFamily="2" charset="0"/>
              </a:rPr>
              <a:t>T</a:t>
            </a:r>
            <a:r>
              <a:rPr lang="vi-VN" sz="1400" dirty="0">
                <a:latin typeface="Montserrat ExtraBold" panose="00000900000000000000" pitchFamily="2" charset="0"/>
              </a:rPr>
              <a:t>ruy xuất thông tin nhanh chóng</a:t>
            </a:r>
            <a:endParaRPr lang="en-US" sz="1400" dirty="0">
              <a:latin typeface="Montserrat ExtraBold" panose="00000900000000000000" pitchFamily="2" charset="0"/>
            </a:endParaRPr>
          </a:p>
          <a:p>
            <a:pPr lvl="0">
              <a:buClr>
                <a:schemeClr val="accent1"/>
              </a:buClr>
              <a:buFontTx/>
              <a:buChar char="-"/>
            </a:pPr>
            <a:endParaRPr lang="vi-VN" sz="1400" b="1" dirty="0">
              <a:latin typeface="Montserrat ExtraBold" panose="00000900000000000000" pitchFamily="2" charset="0"/>
            </a:endParaRPr>
          </a:p>
          <a:p>
            <a:pPr marL="155575" lvl="0" indent="0">
              <a:buClr>
                <a:schemeClr val="accent1"/>
              </a:buClr>
              <a:buFontTx/>
              <a:buNone/>
            </a:pPr>
            <a:r>
              <a:rPr lang="en-US" sz="1400" dirty="0">
                <a:latin typeface="Montserrat ExtraBold" panose="00000900000000000000" pitchFamily="2" charset="0"/>
              </a:rPr>
              <a:t>T</a:t>
            </a:r>
            <a:r>
              <a:rPr lang="vi-VN" sz="1400" dirty="0">
                <a:latin typeface="Montserrat ExtraBold" panose="00000900000000000000" pitchFamily="2" charset="0"/>
              </a:rPr>
              <a:t>ạo báo cáo thống kê chính xác</a:t>
            </a:r>
            <a:endParaRPr lang="en-US" sz="1400" dirty="0">
              <a:latin typeface="Montserrat ExtraBold" panose="00000900000000000000" pitchFamily="2" charset="0"/>
            </a:endParaRPr>
          </a:p>
          <a:p>
            <a:pPr lvl="0">
              <a:buClr>
                <a:schemeClr val="accent1"/>
              </a:buClr>
              <a:buFontTx/>
              <a:buChar char="-"/>
            </a:pPr>
            <a:endParaRPr lang="en-US" sz="1400" b="1" dirty="0">
              <a:latin typeface="Montserrat ExtraBold" panose="00000900000000000000" pitchFamily="2" charset="0"/>
            </a:endParaRPr>
          </a:p>
          <a:p>
            <a:pPr marL="155575" indent="0">
              <a:buClr>
                <a:schemeClr val="accent1"/>
              </a:buClr>
              <a:buFontTx/>
              <a:buNone/>
            </a:pPr>
            <a:r>
              <a:rPr lang="en-US" sz="1400" dirty="0">
                <a:latin typeface="Montserrat ExtraBold" panose="00000900000000000000" pitchFamily="2" charset="0"/>
              </a:rPr>
              <a:t>H</a:t>
            </a:r>
            <a:r>
              <a:rPr lang="vi-VN" sz="1400" dirty="0">
                <a:latin typeface="Montserrat ExtraBold" panose="00000900000000000000" pitchFamily="2" charset="0"/>
              </a:rPr>
              <a:t>ỗ trợ công tác quản lý khu phố hiệu quả hơn.</a:t>
            </a:r>
            <a:endParaRPr lang="en-US" sz="1400" dirty="0">
              <a:latin typeface="Montserrat ExtraBold" panose="00000900000000000000" pitchFamily="2" charset="0"/>
            </a:endParaRPr>
          </a:p>
          <a:p>
            <a:pPr>
              <a:buClr>
                <a:schemeClr val="accent1"/>
              </a:buClr>
              <a:buFontTx/>
              <a:buChar char="-"/>
            </a:pPr>
            <a:endParaRPr lang="en-US" sz="1400" b="1" dirty="0">
              <a:latin typeface="Montserrat ExtraBold" panose="00000900000000000000" pitchFamily="2" charset="0"/>
            </a:endParaRPr>
          </a:p>
          <a:p>
            <a:pPr marL="155575" lvl="0" indent="0">
              <a:buClr>
                <a:schemeClr val="accent1"/>
              </a:buClr>
              <a:buNone/>
            </a:pPr>
            <a:endParaRPr lang="en-US" sz="1400" b="1" dirty="0">
              <a:latin typeface="Montserrat ExtraBold" panose="00000900000000000000" pitchFamily="2" charset="0"/>
            </a:endParaRPr>
          </a:p>
          <a:p>
            <a:pPr marL="155575" lvl="0" indent="0">
              <a:buClr>
                <a:schemeClr val="accent1"/>
              </a:buClr>
              <a:buNone/>
            </a:pPr>
            <a:endParaRPr lang="vi-VN" sz="1400" b="1" dirty="0">
              <a:latin typeface="Montserrat ExtraBold" panose="00000900000000000000" pitchFamily="2" charset="0"/>
            </a:endParaRPr>
          </a:p>
          <a:p>
            <a:pPr marL="155575" lvl="0" indent="0">
              <a:buClr>
                <a:schemeClr val="accent1"/>
              </a:buClr>
              <a:buFont typeface="Montserrat ExtraBold" panose="00000900000000000000"/>
              <a:buNone/>
            </a:pPr>
            <a:endParaRPr lang="vi-VN" sz="1400" dirty="0">
              <a:latin typeface="Montserrat ExtraBold" panose="00000900000000000000" pitchFamily="2" charset="0"/>
            </a:endParaRPr>
          </a:p>
          <a:p>
            <a:pPr marL="155575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</a:pPr>
            <a:endParaRPr dirty="0">
              <a:latin typeface="Montserrat ExtraBold" panose="00000900000000000000" pitchFamily="2" charset="0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758500" y="620300"/>
            <a:ext cx="4915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3" name="Google Shape;173;p39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50" dirty="0">
              <a:solidFill>
                <a:schemeClr val="accent2"/>
              </a:solidFill>
              <a:latin typeface="Montserrat ExtraBold" panose="00000900000000000000" pitchFamily="2" charset="0"/>
              <a:ea typeface="Montserrat ExtraBold" panose="00000900000000000000"/>
              <a:cs typeface="Montserrat ExtraBold" panose="00000900000000000000"/>
              <a:sym typeface="Montserrat ExtraBold" panose="000009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664900" y="620300"/>
            <a:ext cx="522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Montserrat ExtraBold" panose="00000900000000000000" pitchFamily="2" charset="0"/>
              </a:rPr>
              <a:t>HỆ THỐNG QUẢN LÝ KHU PHỐ</a:t>
            </a:r>
            <a:endParaRPr lang="vi-VN" sz="1800" dirty="0">
              <a:latin typeface="Montserrat ExtraBold" panose="00000900000000000000" pitchFamily="2" charset="0"/>
            </a:endParaRP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598170" y="1181735"/>
            <a:ext cx="7172325" cy="3423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vi-VN" sz="1800" b="1" u="sng" dirty="0">
                <a:solidFill>
                  <a:schemeClr val="tx2"/>
                </a:solidFill>
                <a:latin typeface="Montserrat ExtraBold" panose="00000900000000000000" pitchFamily="2" charset="0"/>
              </a:rPr>
              <a:t>Giới thiệu hệ thống</a:t>
            </a:r>
            <a:endParaRPr lang="vi-VN" sz="1800" b="1" u="sng" dirty="0">
              <a:solidFill>
                <a:schemeClr val="tx2"/>
              </a:solidFill>
              <a:latin typeface="Montserrat ExtraBold" panose="000009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Montserrat ExtraBold" panose="00000900000000000000" pitchFamily="2" charset="0"/>
            </a:endParaRPr>
          </a:p>
          <a:p>
            <a:pPr marL="155575" lvl="0" indent="0">
              <a:buClr>
                <a:schemeClr val="accent1"/>
              </a:buClr>
              <a:buNone/>
            </a:pPr>
            <a:r>
              <a:rPr lang="en-US" sz="14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3.   </a:t>
            </a:r>
            <a:r>
              <a:rPr lang="en-US" sz="1400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Khái</a:t>
            </a:r>
            <a:r>
              <a:rPr lang="en-US" sz="14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1400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quát</a:t>
            </a:r>
            <a:r>
              <a:rPr lang="en-US" sz="14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1400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chức</a:t>
            </a:r>
            <a:r>
              <a:rPr lang="en-US" sz="14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1400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năng</a:t>
            </a:r>
            <a:r>
              <a:rPr lang="en-US" sz="14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sz="1400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chính</a:t>
            </a:r>
            <a:endParaRPr lang="en-US" sz="1400" b="1" dirty="0" err="1">
              <a:solidFill>
                <a:schemeClr val="tx2"/>
              </a:solidFill>
              <a:latin typeface="Montserrat ExtraBold" panose="00000900000000000000" pitchFamily="2" charset="0"/>
            </a:endParaRPr>
          </a:p>
          <a:p>
            <a:pPr marL="155575" lvl="0" indent="0">
              <a:buClr>
                <a:schemeClr val="accent1"/>
              </a:buClr>
              <a:buNone/>
            </a:pPr>
            <a:endParaRPr lang="en-US" sz="1400" b="1" dirty="0">
              <a:latin typeface="Montserrat ExtraBold" panose="00000900000000000000" pitchFamily="2" charset="0"/>
            </a:endParaRPr>
          </a:p>
          <a:p>
            <a:pPr marL="155575" lvl="0" indent="0">
              <a:buClr>
                <a:schemeClr val="accent1"/>
              </a:buClr>
              <a:buFontTx/>
              <a:buNone/>
            </a:pPr>
            <a:r>
              <a:rPr lang="en-US" altLang="vi-VN" sz="1400" dirty="0">
                <a:latin typeface="Montserrat ExtraBold" panose="00000900000000000000" pitchFamily="2" charset="0"/>
              </a:rPr>
              <a:t>Thống kê cơ cấu dân cư</a:t>
            </a:r>
            <a:endParaRPr lang="en-US" altLang="vi-VN" sz="1400" dirty="0">
              <a:latin typeface="Montserrat ExtraBold" panose="00000900000000000000" pitchFamily="2" charset="0"/>
            </a:endParaRPr>
          </a:p>
          <a:p>
            <a:pPr marL="155575" lvl="0" indent="0">
              <a:buClr>
                <a:schemeClr val="accent1"/>
              </a:buClr>
              <a:buFontTx/>
              <a:buNone/>
            </a:pPr>
            <a:endParaRPr lang="vi-VN" sz="1400" b="1" dirty="0">
              <a:latin typeface="Montserrat ExtraBold" panose="00000900000000000000" pitchFamily="2" charset="0"/>
            </a:endParaRPr>
          </a:p>
          <a:p>
            <a:pPr marL="155575" lvl="0" indent="0">
              <a:buClr>
                <a:schemeClr val="accent1"/>
              </a:buClr>
              <a:buFontTx/>
              <a:buNone/>
            </a:pPr>
            <a:r>
              <a:rPr lang="en-US" sz="1400" dirty="0">
                <a:latin typeface="Montserrat ExtraBold" panose="00000900000000000000" pitchFamily="2" charset="0"/>
              </a:rPr>
              <a:t>Thống kê hộ gia đình</a:t>
            </a:r>
            <a:endParaRPr lang="en-US" sz="1400" dirty="0">
              <a:latin typeface="Montserrat ExtraBold" panose="00000900000000000000" pitchFamily="2" charset="0"/>
            </a:endParaRPr>
          </a:p>
          <a:p>
            <a:pPr marL="155575" lvl="0" indent="0">
              <a:buClr>
                <a:schemeClr val="accent1"/>
              </a:buClr>
              <a:buFontTx/>
              <a:buNone/>
            </a:pPr>
            <a:endParaRPr lang="vi-VN" sz="1400" b="1" dirty="0">
              <a:latin typeface="Montserrat ExtraBold" panose="00000900000000000000" pitchFamily="2" charset="0"/>
            </a:endParaRPr>
          </a:p>
          <a:p>
            <a:pPr marL="155575" lvl="0" indent="0">
              <a:buClr>
                <a:schemeClr val="accent1"/>
              </a:buClr>
              <a:buFontTx/>
              <a:buNone/>
            </a:pPr>
            <a:r>
              <a:rPr lang="en-US" sz="1400" dirty="0">
                <a:latin typeface="Montserrat ExtraBold" panose="00000900000000000000" pitchFamily="2" charset="0"/>
              </a:rPr>
              <a:t>Tìm kiếm hộ gia đình theo tên chủ hộ</a:t>
            </a:r>
            <a:endParaRPr lang="en-US" sz="1400" dirty="0">
              <a:latin typeface="Montserrat ExtraBold" panose="00000900000000000000" pitchFamily="2" charset="0"/>
            </a:endParaRPr>
          </a:p>
          <a:p>
            <a:pPr marL="155575" lvl="0" indent="0">
              <a:buClr>
                <a:schemeClr val="accent1"/>
              </a:buClr>
              <a:buFontTx/>
              <a:buNone/>
            </a:pPr>
            <a:endParaRPr lang="en-US" sz="1400" b="1" dirty="0">
              <a:latin typeface="Montserrat ExtraBold" panose="00000900000000000000" pitchFamily="2" charset="0"/>
            </a:endParaRPr>
          </a:p>
          <a:p>
            <a:pPr marL="155575" indent="0">
              <a:buClr>
                <a:schemeClr val="accent1"/>
              </a:buClr>
              <a:buFontTx/>
              <a:buNone/>
            </a:pPr>
            <a:r>
              <a:rPr lang="en-US" sz="1400" b="1" dirty="0">
                <a:latin typeface="Montserrat ExtraBold" panose="00000900000000000000" pitchFamily="2" charset="0"/>
              </a:rPr>
              <a:t>Tìm kiếm hộ gia đình theo số thành viên</a:t>
            </a:r>
            <a:endParaRPr lang="en-US" sz="1400" b="1" dirty="0">
              <a:latin typeface="Montserrat ExtraBold" panose="00000900000000000000" pitchFamily="2" charset="0"/>
            </a:endParaRPr>
          </a:p>
          <a:p>
            <a:pPr marL="155575" indent="0">
              <a:buClr>
                <a:schemeClr val="accent1"/>
              </a:buClr>
              <a:buFontTx/>
              <a:buNone/>
            </a:pPr>
            <a:endParaRPr lang="en-US" sz="1400" b="1" dirty="0">
              <a:latin typeface="Montserrat ExtraBold" panose="00000900000000000000" pitchFamily="2" charset="0"/>
            </a:endParaRPr>
          </a:p>
          <a:p>
            <a:pPr marL="155575" indent="0">
              <a:buClr>
                <a:schemeClr val="accent1"/>
              </a:buClr>
              <a:buFontTx/>
              <a:buNone/>
            </a:pPr>
            <a:r>
              <a:rPr lang="en-US" sz="1400" b="1" dirty="0">
                <a:latin typeface="Montserrat ExtraBold" panose="00000900000000000000" pitchFamily="2" charset="0"/>
              </a:rPr>
              <a:t>Cập nhật thông tin trong khu phố</a:t>
            </a:r>
            <a:endParaRPr lang="en-US" sz="1400" b="1" dirty="0">
              <a:latin typeface="Montserrat ExtraBold" panose="00000900000000000000" pitchFamily="2" charset="0"/>
            </a:endParaRPr>
          </a:p>
          <a:p>
            <a:pPr marL="155575" indent="0">
              <a:buClr>
                <a:schemeClr val="accent1"/>
              </a:buClr>
              <a:buFontTx/>
              <a:buNone/>
            </a:pPr>
            <a:endParaRPr lang="en-US" sz="1400" b="1" dirty="0">
              <a:latin typeface="Montserrat ExtraBold" panose="00000900000000000000" pitchFamily="2" charset="0"/>
            </a:endParaRPr>
          </a:p>
          <a:p>
            <a:pPr marL="155575" indent="0">
              <a:buClr>
                <a:schemeClr val="accent1"/>
              </a:buClr>
              <a:buFontTx/>
              <a:buNone/>
            </a:pPr>
            <a:r>
              <a:rPr lang="en-US" sz="1400" b="1" dirty="0">
                <a:latin typeface="Montserrat ExtraBold" panose="00000900000000000000" pitchFamily="2" charset="0"/>
              </a:rPr>
              <a:t>In dánh sách hộ gia đình</a:t>
            </a:r>
            <a:endParaRPr lang="en-US" sz="1400" b="1" dirty="0">
              <a:latin typeface="Montserrat ExtraBold" panose="00000900000000000000" pitchFamily="2" charset="0"/>
            </a:endParaRPr>
          </a:p>
          <a:p>
            <a:pPr marL="155575" lvl="0" indent="0">
              <a:buClr>
                <a:schemeClr val="accent1"/>
              </a:buClr>
              <a:buNone/>
            </a:pPr>
            <a:endParaRPr lang="vi-VN" sz="1400" b="1" dirty="0">
              <a:latin typeface="Montserrat ExtraBold" panose="00000900000000000000" pitchFamily="2" charset="0"/>
            </a:endParaRPr>
          </a:p>
          <a:p>
            <a:pPr lvl="0">
              <a:buClr>
                <a:schemeClr val="accent1"/>
              </a:buClr>
              <a:buFont typeface="Montserrat ExtraBold" panose="00000900000000000000"/>
              <a:buAutoNum type="arabicPeriod"/>
            </a:pPr>
            <a:endParaRPr lang="vi-VN" sz="1400" dirty="0">
              <a:latin typeface="Montserrat ExtraBold" panose="00000900000000000000" pitchFamily="2" charset="0"/>
            </a:endParaRPr>
          </a:p>
          <a:p>
            <a:pPr lvl="0">
              <a:buClr>
                <a:schemeClr val="accent1"/>
              </a:buClr>
              <a:buFont typeface="Montserrat ExtraBold" panose="00000900000000000000"/>
              <a:buAutoNum type="arabicPeriod"/>
            </a:pPr>
            <a:endParaRPr lang="vi-VN" sz="1400" dirty="0">
              <a:latin typeface="Montserrat ExtraBold" panose="00000900000000000000" pitchFamily="2" charset="0"/>
            </a:endParaRPr>
          </a:p>
          <a:p>
            <a:pPr marL="155575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</a:pPr>
            <a:endParaRPr dirty="0">
              <a:latin typeface="Montserrat ExtraBold" panose="00000900000000000000" pitchFamily="2" charset="0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758500" y="620300"/>
            <a:ext cx="4915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3" name="Google Shape;173;p39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50" dirty="0">
              <a:solidFill>
                <a:schemeClr val="accent2"/>
              </a:solidFill>
              <a:latin typeface="Montserrat ExtraBold" panose="00000900000000000000" pitchFamily="2" charset="0"/>
              <a:ea typeface="Montserrat ExtraBold" panose="00000900000000000000"/>
              <a:cs typeface="Montserrat ExtraBold" panose="00000900000000000000"/>
              <a:sym typeface="Montserrat ExtraBold" panose="000009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64550" y="-11864"/>
            <a:ext cx="5380050" cy="567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MÔ HÌNH HỆ THỐNG</a:t>
            </a:r>
            <a:endParaRPr lang="en-US" sz="1800" dirty="0">
              <a:solidFill>
                <a:schemeClr val="accent1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1988" name="Google Shape;1988;p56"/>
          <p:cNvCxnSpPr/>
          <p:nvPr/>
        </p:nvCxnSpPr>
        <p:spPr>
          <a:xfrm>
            <a:off x="1538720" y="134133"/>
            <a:ext cx="324705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/>
          <p:cNvSpPr txBox="1"/>
          <p:nvPr/>
        </p:nvSpPr>
        <p:spPr>
          <a:xfrm>
            <a:off x="1943722" y="581172"/>
            <a:ext cx="5983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Thiết kế </a:t>
            </a:r>
            <a:r>
              <a:rPr lang="en-US" altLang="vi-VN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s</a:t>
            </a:r>
            <a:r>
              <a:rPr lang="en-US" altLang="en-US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ơ </a:t>
            </a:r>
            <a:r>
              <a:rPr lang="en-US" altLang="en-US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đ</a:t>
            </a:r>
            <a:r>
              <a:rPr lang="en-US" altLang="en-US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ồ Class Diagram (Sơ </a:t>
            </a:r>
            <a:r>
              <a:rPr lang="en-US" altLang="en-US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đ</a:t>
            </a:r>
            <a:r>
              <a:rPr lang="en-US" altLang="en-US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ồ lớp)</a:t>
            </a:r>
            <a:endParaRPr lang="en-US" altLang="en-US" b="1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0735" y="887730"/>
            <a:ext cx="4592320" cy="4171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53637" y="352533"/>
            <a:ext cx="3999830" cy="360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Lớp</a:t>
            </a:r>
            <a:r>
              <a:rPr lang="en-US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 </a:t>
            </a:r>
            <a:r>
              <a:rPr lang="en-US" dirty="0" err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QuanLyKhuPho</a:t>
            </a:r>
            <a:endParaRPr 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ontserrat ExtraBold" panose="00000900000000000000" pitchFamily="2" charset="0"/>
            </a:endParaRPr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3236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0" name="Google Shape;9588;p76"/>
          <p:cNvSpPr/>
          <p:nvPr/>
        </p:nvSpPr>
        <p:spPr>
          <a:xfrm>
            <a:off x="1023535" y="1081463"/>
            <a:ext cx="2099162" cy="388200"/>
          </a:xfrm>
          <a:prstGeom prst="flowChartAlternateProcess">
            <a:avLst/>
          </a:pr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ExtraBold" panose="000009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8434" y="1121675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0" i="0" dirty="0">
                <a:solidFill>
                  <a:srgbClr val="F3F4F6"/>
                </a:solidFill>
                <a:effectLst/>
                <a:latin typeface="Montserrat ExtraBold" panose="00000900000000000000" pitchFamily="2" charset="0"/>
              </a:rPr>
              <a:t>danhSachHoGiaDinh</a:t>
            </a:r>
            <a:endParaRPr lang="vi-VN" dirty="0">
              <a:latin typeface="Montserrat ExtraBold" panose="00000900000000000000" pitchFamily="2" charset="0"/>
            </a:endParaRPr>
          </a:p>
        </p:txBody>
      </p:sp>
      <p:sp>
        <p:nvSpPr>
          <p:cNvPr id="97" name="Google Shape;9713;p77"/>
          <p:cNvSpPr/>
          <p:nvPr/>
        </p:nvSpPr>
        <p:spPr>
          <a:xfrm rot="16200000">
            <a:off x="3809274" y="415796"/>
            <a:ext cx="388201" cy="173115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46937" y="1134363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List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HoGiaDinh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637" y="1802572"/>
            <a:ext cx="6127115" cy="1760220"/>
          </a:xfrm>
          <a:prstGeom prst="rect">
            <a:avLst/>
          </a:prstGeom>
        </p:spPr>
      </p:pic>
      <p:sp>
        <p:nvSpPr>
          <p:cNvPr id="4" name="TextBox 17"/>
          <p:cNvSpPr txBox="1"/>
          <p:nvPr/>
        </p:nvSpPr>
        <p:spPr>
          <a:xfrm>
            <a:off x="953637" y="3889891"/>
            <a:ext cx="7203963" cy="1229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Lớp </a:t>
            </a:r>
            <a:r>
              <a:rPr lang="en-US" sz="16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QuanLyKhuPho </a:t>
            </a:r>
            <a:r>
              <a:rPr lang="en-US" sz="1600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có thuộc tính </a:t>
            </a:r>
            <a:r>
              <a:rPr lang="en-US" sz="16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danhSachHoGiaDinh</a:t>
            </a:r>
            <a:r>
              <a:rPr lang="en-US" sz="1600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 dùng để lưu danh sách các hộ gia đình trong khu phố hiện tại. </a:t>
            </a:r>
            <a:endParaRPr lang="en-US" sz="1600" b="1" dirty="0" err="1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  <p:bldP spid="90" grpId="0" animBg="1"/>
      <p:bldP spid="9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685" y="147320"/>
            <a:ext cx="2917825" cy="430530"/>
          </a:xfrm>
        </p:spPr>
        <p:txBody>
          <a:bodyPr/>
          <a:lstStyle/>
          <a:p>
            <a:r>
              <a:rPr lang="en-US" sz="1800" dirty="0" err="1">
                <a:latin typeface="Montserrat ExtraBold" panose="00000900000000000000" pitchFamily="2" charset="0"/>
              </a:rPr>
              <a:t>Lớp</a:t>
            </a:r>
            <a:r>
              <a:rPr lang="en-US" sz="1800" dirty="0">
                <a:latin typeface="Montserrat ExtraBold" panose="00000900000000000000" pitchFamily="2" charset="0"/>
              </a:rPr>
              <a:t> </a:t>
            </a:r>
            <a:r>
              <a:rPr lang="en-US" sz="1800" dirty="0" err="1">
                <a:latin typeface="Montserrat ExtraBold" panose="00000900000000000000" pitchFamily="2" charset="0"/>
              </a:rPr>
              <a:t>QuanLyKhuPho</a:t>
            </a:r>
            <a:endParaRPr lang="en-US" sz="1800" dirty="0">
              <a:latin typeface="Montserrat ExtraBold" panose="000009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685" y="587375"/>
            <a:ext cx="2549525" cy="539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Các</a:t>
            </a:r>
            <a:r>
              <a:rPr lang="en-US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phương</a:t>
            </a:r>
            <a:r>
              <a:rPr lang="en-US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thức</a:t>
            </a:r>
            <a:r>
              <a:rPr lang="en-US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:</a:t>
            </a:r>
            <a:endParaRPr lang="en-US" b="1" dirty="0">
              <a:solidFill>
                <a:schemeClr val="tx2"/>
              </a:solidFill>
              <a:latin typeface="Montserrat ExtraBold" panose="00000900000000000000" pitchFamily="2" charset="0"/>
            </a:endParaRPr>
          </a:p>
          <a:p>
            <a:r>
              <a:rPr lang="en-US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Các</a:t>
            </a:r>
            <a:r>
              <a:rPr lang="en-US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chức</a:t>
            </a:r>
            <a:r>
              <a:rPr lang="en-US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năng</a:t>
            </a:r>
            <a:r>
              <a:rPr lang="en-US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quản</a:t>
            </a:r>
            <a:r>
              <a:rPr lang="en-US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lý</a:t>
            </a:r>
            <a:r>
              <a:rPr lang="en-US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endParaRPr lang="vi-VN" b="1" dirty="0">
              <a:solidFill>
                <a:schemeClr val="tx2"/>
              </a:solidFill>
              <a:latin typeface="Montserrat ExtraBold" panose="00000900000000000000" pitchFamily="2" charset="0"/>
            </a:endParaRPr>
          </a:p>
          <a:p>
            <a:endParaRPr lang="vi-VN" b="1" dirty="0">
              <a:solidFill>
                <a:schemeClr val="tx2"/>
              </a:solidFill>
              <a:latin typeface="Montserrat ExtraBold" panose="00000900000000000000" pitchFamily="2" charset="0"/>
            </a:endParaRPr>
          </a:p>
          <a:p>
            <a:endParaRPr lang="vi-VN" b="1" dirty="0">
              <a:latin typeface="Montserrat ExtraBold" panose="00000900000000000000" pitchFamily="2" charset="0"/>
            </a:endParaRPr>
          </a:p>
        </p:txBody>
      </p:sp>
      <p:cxnSp>
        <p:nvCxnSpPr>
          <p:cNvPr id="4" name="Google Shape;172;p39"/>
          <p:cNvCxnSpPr/>
          <p:nvPr/>
        </p:nvCxnSpPr>
        <p:spPr>
          <a:xfrm>
            <a:off x="595491" y="213548"/>
            <a:ext cx="249364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6" name="Google Shape;9425;p75"/>
          <p:cNvGrpSpPr/>
          <p:nvPr/>
        </p:nvGrpSpPr>
        <p:grpSpPr>
          <a:xfrm>
            <a:off x="576828" y="1371827"/>
            <a:ext cx="4417866" cy="3320798"/>
            <a:chOff x="2389399" y="2595741"/>
            <a:chExt cx="812796" cy="801369"/>
          </a:xfrm>
        </p:grpSpPr>
        <p:grpSp>
          <p:nvGrpSpPr>
            <p:cNvPr id="7" name="Google Shape;9426;p75"/>
            <p:cNvGrpSpPr/>
            <p:nvPr/>
          </p:nvGrpSpPr>
          <p:grpSpPr>
            <a:xfrm>
              <a:off x="2492145" y="2881565"/>
              <a:ext cx="607300" cy="229751"/>
              <a:chOff x="2492145" y="2881565"/>
              <a:chExt cx="607300" cy="229751"/>
            </a:xfrm>
          </p:grpSpPr>
          <p:sp>
            <p:nvSpPr>
              <p:cNvPr id="58" name="Google Shape;9427;p75"/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avLst/>
                <a:gdLst/>
                <a:ahLst/>
                <a:cxnLst/>
                <a:rect l="l" t="t" r="r" b="b"/>
                <a:pathLst>
                  <a:path w="116549" h="36397" extrusionOk="0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ExtraBold" panose="00000900000000000000" pitchFamily="2" charset="0"/>
                </a:endParaRPr>
              </a:p>
            </p:txBody>
          </p:sp>
          <p:sp>
            <p:nvSpPr>
              <p:cNvPr id="59" name="Google Shape;9428;p75"/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7" h="50467" extrusionOk="0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ExtraBold" panose="00000900000000000000" pitchFamily="2" charset="0"/>
                </a:endParaRPr>
              </a:p>
            </p:txBody>
          </p:sp>
          <p:sp>
            <p:nvSpPr>
              <p:cNvPr id="60" name="Google Shape;9429;p75"/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3" h="50467" extrusionOk="0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ExtraBold" panose="00000900000000000000" pitchFamily="2" charset="0"/>
                </a:endParaRPr>
              </a:p>
            </p:txBody>
          </p:sp>
        </p:grpSp>
        <p:grpSp>
          <p:nvGrpSpPr>
            <p:cNvPr id="8" name="Google Shape;9430;p75"/>
            <p:cNvGrpSpPr/>
            <p:nvPr/>
          </p:nvGrpSpPr>
          <p:grpSpPr>
            <a:xfrm>
              <a:off x="2389399" y="2595741"/>
              <a:ext cx="812796" cy="296824"/>
              <a:chOff x="2389399" y="2595741"/>
              <a:chExt cx="812796" cy="296824"/>
            </a:xfrm>
          </p:grpSpPr>
          <p:grpSp>
            <p:nvGrpSpPr>
              <p:cNvPr id="34" name="Google Shape;9431;p75"/>
              <p:cNvGrpSpPr/>
              <p:nvPr/>
            </p:nvGrpSpPr>
            <p:grpSpPr>
              <a:xfrm>
                <a:off x="2389399" y="2595741"/>
                <a:ext cx="363638" cy="296824"/>
                <a:chOff x="2389399" y="2595741"/>
                <a:chExt cx="363638" cy="296824"/>
              </a:xfrm>
            </p:grpSpPr>
            <p:grpSp>
              <p:nvGrpSpPr>
                <p:cNvPr id="51" name="Google Shape;9432;p75"/>
                <p:cNvGrpSpPr/>
                <p:nvPr/>
              </p:nvGrpSpPr>
              <p:grpSpPr>
                <a:xfrm>
                  <a:off x="2493852" y="2794333"/>
                  <a:ext cx="259185" cy="98232"/>
                  <a:chOff x="2493852" y="2794333"/>
                  <a:chExt cx="259185" cy="98232"/>
                </a:xfrm>
              </p:grpSpPr>
              <p:sp>
                <p:nvSpPr>
                  <p:cNvPr id="55" name="Google Shape;9433;p75"/>
                  <p:cNvSpPr/>
                  <p:nvPr/>
                </p:nvSpPr>
                <p:spPr>
                  <a:xfrm>
                    <a:off x="2500419" y="2800896"/>
                    <a:ext cx="246135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6" h="18698" extrusionOk="0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Montserrat ExtraBold" panose="00000900000000000000" pitchFamily="2" charset="0"/>
                    </a:endParaRPr>
                  </a:p>
                </p:txBody>
              </p:sp>
              <p:sp>
                <p:nvSpPr>
                  <p:cNvPr id="56" name="Google Shape;9434;p75"/>
                  <p:cNvSpPr/>
                  <p:nvPr/>
                </p:nvSpPr>
                <p:spPr>
                  <a:xfrm>
                    <a:off x="2493852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4" y="2617"/>
                          <a:pt x="3374" y="1687"/>
                        </a:cubicBezTo>
                        <a:cubicBezTo>
                          <a:pt x="3374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Montserrat ExtraBold" panose="00000900000000000000" pitchFamily="2" charset="0"/>
                    </a:endParaRPr>
                  </a:p>
                </p:txBody>
              </p:sp>
              <p:sp>
                <p:nvSpPr>
                  <p:cNvPr id="57" name="Google Shape;9435;p75"/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Montserrat ExtraBold" panose="00000900000000000000" pitchFamily="2" charset="0"/>
                    </a:endParaRPr>
                  </a:p>
                </p:txBody>
              </p:sp>
            </p:grpSp>
            <p:sp>
              <p:nvSpPr>
                <p:cNvPr id="53" name="Google Shape;9437;p75"/>
                <p:cNvSpPr/>
                <p:nvPr/>
              </p:nvSpPr>
              <p:spPr>
                <a:xfrm>
                  <a:off x="2389399" y="2595741"/>
                  <a:ext cx="224343" cy="182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79" h="39990" extrusionOk="0">
                      <a:moveTo>
                        <a:pt x="7997" y="1"/>
                      </a:moveTo>
                      <a:cubicBezTo>
                        <a:pt x="3580" y="1"/>
                        <a:pt x="0" y="3580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9"/>
                        <a:pt x="7997" y="39989"/>
                      </a:cubicBezTo>
                      <a:lnTo>
                        <a:pt x="41282" y="39989"/>
                      </a:lnTo>
                      <a:cubicBezTo>
                        <a:pt x="45697" y="39989"/>
                        <a:pt x="49277" y="36409"/>
                        <a:pt x="49277" y="31993"/>
                      </a:cubicBezTo>
                      <a:lnTo>
                        <a:pt x="49277" y="7995"/>
                      </a:lnTo>
                      <a:cubicBezTo>
                        <a:pt x="49278" y="3580"/>
                        <a:pt x="45697" y="1"/>
                        <a:pt x="41282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ontserrat ExtraBold" panose="00000900000000000000" pitchFamily="2" charset="0"/>
                  </a:endParaRPr>
                </a:p>
              </p:txBody>
            </p:sp>
          </p:grpSp>
          <p:grpSp>
            <p:nvGrpSpPr>
              <p:cNvPr id="35" name="Google Shape;9439;p75"/>
              <p:cNvGrpSpPr/>
              <p:nvPr/>
            </p:nvGrpSpPr>
            <p:grpSpPr>
              <a:xfrm>
                <a:off x="2683630" y="2595741"/>
                <a:ext cx="224334" cy="296824"/>
                <a:chOff x="2683630" y="2595741"/>
                <a:chExt cx="224334" cy="296824"/>
              </a:xfrm>
            </p:grpSpPr>
            <p:grpSp>
              <p:nvGrpSpPr>
                <p:cNvPr id="44" name="Google Shape;9440;p75"/>
                <p:cNvGrpSpPr/>
                <p:nvPr/>
              </p:nvGrpSpPr>
              <p:grpSpPr>
                <a:xfrm>
                  <a:off x="2788083" y="2794333"/>
                  <a:ext cx="15356" cy="98232"/>
                  <a:chOff x="2788083" y="2794333"/>
                  <a:chExt cx="15356" cy="98232"/>
                </a:xfrm>
              </p:grpSpPr>
              <p:sp>
                <p:nvSpPr>
                  <p:cNvPr id="48" name="Google Shape;9441;p75"/>
                  <p:cNvSpPr/>
                  <p:nvPr/>
                </p:nvSpPr>
                <p:spPr>
                  <a:xfrm>
                    <a:off x="2794655" y="2800905"/>
                    <a:ext cx="2213" cy="85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6" extrusionOk="0">
                        <a:moveTo>
                          <a:pt x="243" y="0"/>
                        </a:moveTo>
                        <a:cubicBezTo>
                          <a:pt x="108" y="0"/>
                          <a:pt x="1" y="109"/>
                          <a:pt x="1" y="243"/>
                        </a:cubicBezTo>
                        <a:lnTo>
                          <a:pt x="1" y="18453"/>
                        </a:lnTo>
                        <a:cubicBezTo>
                          <a:pt x="1" y="18588"/>
                          <a:pt x="108" y="18695"/>
                          <a:pt x="243" y="18695"/>
                        </a:cubicBezTo>
                        <a:cubicBezTo>
                          <a:pt x="377" y="18695"/>
                          <a:pt x="485" y="18588"/>
                          <a:pt x="485" y="18453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Montserrat ExtraBold" panose="00000900000000000000" pitchFamily="2" charset="0"/>
                    </a:endParaRPr>
                  </a:p>
                </p:txBody>
              </p:sp>
              <p:sp>
                <p:nvSpPr>
                  <p:cNvPr id="49" name="Google Shape;9442;p75"/>
                  <p:cNvSpPr/>
                  <p:nvPr/>
                </p:nvSpPr>
                <p:spPr>
                  <a:xfrm>
                    <a:off x="2788083" y="2794333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7"/>
                          <a:pt x="3372" y="1687"/>
                        </a:cubicBezTo>
                        <a:cubicBezTo>
                          <a:pt x="3372" y="754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Montserrat ExtraBold" panose="00000900000000000000" pitchFamily="2" charset="0"/>
                    </a:endParaRPr>
                  </a:p>
                </p:txBody>
              </p:sp>
              <p:sp>
                <p:nvSpPr>
                  <p:cNvPr id="50" name="Google Shape;9443;p75"/>
                  <p:cNvSpPr/>
                  <p:nvPr/>
                </p:nvSpPr>
                <p:spPr>
                  <a:xfrm>
                    <a:off x="2788083" y="2877210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Montserrat ExtraBold" panose="00000900000000000000" pitchFamily="2" charset="0"/>
                    </a:endParaRPr>
                  </a:p>
                </p:txBody>
              </p:sp>
            </p:grpSp>
            <p:sp>
              <p:nvSpPr>
                <p:cNvPr id="46" name="Google Shape;9445;p75"/>
                <p:cNvSpPr/>
                <p:nvPr/>
              </p:nvSpPr>
              <p:spPr>
                <a:xfrm>
                  <a:off x="2683630" y="2595741"/>
                  <a:ext cx="224334" cy="182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77" h="39990" extrusionOk="0">
                      <a:moveTo>
                        <a:pt x="7996" y="1"/>
                      </a:moveTo>
                      <a:cubicBezTo>
                        <a:pt x="3580" y="1"/>
                        <a:pt x="0" y="3580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9"/>
                        <a:pt x="7996" y="39989"/>
                      </a:cubicBezTo>
                      <a:lnTo>
                        <a:pt x="41280" y="39989"/>
                      </a:lnTo>
                      <a:cubicBezTo>
                        <a:pt x="45697" y="39989"/>
                        <a:pt x="49277" y="36409"/>
                        <a:pt x="49277" y="31993"/>
                      </a:cubicBezTo>
                      <a:lnTo>
                        <a:pt x="49277" y="7995"/>
                      </a:lnTo>
                      <a:cubicBezTo>
                        <a:pt x="49277" y="3580"/>
                        <a:pt x="45697" y="1"/>
                        <a:pt x="41280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ontserrat ExtraBold" panose="00000900000000000000" pitchFamily="2" charset="0"/>
                  </a:endParaRPr>
                </a:p>
              </p:txBody>
            </p:sp>
          </p:grpSp>
          <p:grpSp>
            <p:nvGrpSpPr>
              <p:cNvPr id="36" name="Google Shape;9447;p75"/>
              <p:cNvGrpSpPr/>
              <p:nvPr/>
            </p:nvGrpSpPr>
            <p:grpSpPr>
              <a:xfrm>
                <a:off x="2838475" y="2595741"/>
                <a:ext cx="363720" cy="296824"/>
                <a:chOff x="2838475" y="2595741"/>
                <a:chExt cx="363720" cy="296824"/>
              </a:xfrm>
            </p:grpSpPr>
            <p:grpSp>
              <p:nvGrpSpPr>
                <p:cNvPr id="37" name="Google Shape;9448;p75"/>
                <p:cNvGrpSpPr/>
                <p:nvPr/>
              </p:nvGrpSpPr>
              <p:grpSpPr>
                <a:xfrm>
                  <a:off x="2838475" y="2794333"/>
                  <a:ext cx="259185" cy="98232"/>
                  <a:chOff x="2838475" y="2794333"/>
                  <a:chExt cx="259185" cy="98232"/>
                </a:xfrm>
              </p:grpSpPr>
              <p:sp>
                <p:nvSpPr>
                  <p:cNvPr id="41" name="Google Shape;9449;p75"/>
                  <p:cNvSpPr/>
                  <p:nvPr/>
                </p:nvSpPr>
                <p:spPr>
                  <a:xfrm>
                    <a:off x="2845042" y="2800896"/>
                    <a:ext cx="246122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3" h="18698" extrusionOk="0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Montserrat ExtraBold" panose="00000900000000000000" pitchFamily="2" charset="0"/>
                    </a:endParaRPr>
                  </a:p>
                </p:txBody>
              </p:sp>
              <p:sp>
                <p:nvSpPr>
                  <p:cNvPr id="42" name="Google Shape;9450;p75"/>
                  <p:cNvSpPr/>
                  <p:nvPr/>
                </p:nvSpPr>
                <p:spPr>
                  <a:xfrm>
                    <a:off x="3082301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0" y="754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3" y="2617"/>
                          <a:pt x="3373" y="1687"/>
                        </a:cubicBezTo>
                        <a:cubicBezTo>
                          <a:pt x="3373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Montserrat ExtraBold" panose="00000900000000000000" pitchFamily="2" charset="0"/>
                    </a:endParaRPr>
                  </a:p>
                </p:txBody>
              </p:sp>
              <p:sp>
                <p:nvSpPr>
                  <p:cNvPr id="43" name="Google Shape;9451;p75"/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Montserrat ExtraBold" panose="00000900000000000000" pitchFamily="2" charset="0"/>
                    </a:endParaRPr>
                  </a:p>
                </p:txBody>
              </p:sp>
            </p:grpSp>
            <p:sp>
              <p:nvSpPr>
                <p:cNvPr id="39" name="Google Shape;9453;p75"/>
                <p:cNvSpPr/>
                <p:nvPr/>
              </p:nvSpPr>
              <p:spPr>
                <a:xfrm>
                  <a:off x="2977852" y="2595741"/>
                  <a:ext cx="224343" cy="182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79" h="39990" extrusionOk="0">
                      <a:moveTo>
                        <a:pt x="7995" y="1"/>
                      </a:moveTo>
                      <a:cubicBezTo>
                        <a:pt x="3580" y="1"/>
                        <a:pt x="0" y="3580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9"/>
                        <a:pt x="7995" y="39989"/>
                      </a:cubicBezTo>
                      <a:lnTo>
                        <a:pt x="41282" y="39989"/>
                      </a:lnTo>
                      <a:cubicBezTo>
                        <a:pt x="45698" y="39989"/>
                        <a:pt x="49278" y="36409"/>
                        <a:pt x="49278" y="31993"/>
                      </a:cubicBezTo>
                      <a:lnTo>
                        <a:pt x="49278" y="7995"/>
                      </a:lnTo>
                      <a:cubicBezTo>
                        <a:pt x="49278" y="3580"/>
                        <a:pt x="45698" y="1"/>
                        <a:pt x="41282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ontserrat ExtraBold" panose="00000900000000000000" pitchFamily="2" charset="0"/>
                  </a:endParaRPr>
                </a:p>
              </p:txBody>
            </p:sp>
          </p:grpSp>
        </p:grpSp>
        <p:grpSp>
          <p:nvGrpSpPr>
            <p:cNvPr id="9" name="Google Shape;9455;p75"/>
            <p:cNvGrpSpPr/>
            <p:nvPr/>
          </p:nvGrpSpPr>
          <p:grpSpPr>
            <a:xfrm>
              <a:off x="2389399" y="3100241"/>
              <a:ext cx="812796" cy="296869"/>
              <a:chOff x="2389399" y="3100241"/>
              <a:chExt cx="812796" cy="296869"/>
            </a:xfrm>
          </p:grpSpPr>
          <p:grpSp>
            <p:nvGrpSpPr>
              <p:cNvPr id="10" name="Google Shape;9456;p75"/>
              <p:cNvGrpSpPr/>
              <p:nvPr/>
            </p:nvGrpSpPr>
            <p:grpSpPr>
              <a:xfrm>
                <a:off x="2683630" y="3100241"/>
                <a:ext cx="224334" cy="296869"/>
                <a:chOff x="2683630" y="3100241"/>
                <a:chExt cx="224334" cy="296869"/>
              </a:xfrm>
            </p:grpSpPr>
            <p:grpSp>
              <p:nvGrpSpPr>
                <p:cNvPr id="27" name="Google Shape;9457;p75"/>
                <p:cNvGrpSpPr/>
                <p:nvPr/>
              </p:nvGrpSpPr>
              <p:grpSpPr>
                <a:xfrm>
                  <a:off x="2788083" y="3100241"/>
                  <a:ext cx="15356" cy="98237"/>
                  <a:chOff x="2788083" y="3100241"/>
                  <a:chExt cx="15356" cy="98237"/>
                </a:xfrm>
              </p:grpSpPr>
              <p:sp>
                <p:nvSpPr>
                  <p:cNvPr id="31" name="Google Shape;9458;p75"/>
                  <p:cNvSpPr/>
                  <p:nvPr/>
                </p:nvSpPr>
                <p:spPr>
                  <a:xfrm>
                    <a:off x="2794655" y="3106808"/>
                    <a:ext cx="2213" cy="85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7" extrusionOk="0">
                        <a:moveTo>
                          <a:pt x="243" y="1"/>
                        </a:moveTo>
                        <a:cubicBezTo>
                          <a:pt x="108" y="1"/>
                          <a:pt x="1" y="109"/>
                          <a:pt x="1" y="243"/>
                        </a:cubicBezTo>
                        <a:lnTo>
                          <a:pt x="1" y="18455"/>
                        </a:lnTo>
                        <a:cubicBezTo>
                          <a:pt x="1" y="18588"/>
                          <a:pt x="108" y="18697"/>
                          <a:pt x="243" y="18697"/>
                        </a:cubicBezTo>
                        <a:cubicBezTo>
                          <a:pt x="377" y="18697"/>
                          <a:pt x="485" y="18588"/>
                          <a:pt x="485" y="18455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Montserrat ExtraBold" panose="00000900000000000000" pitchFamily="2" charset="0"/>
                    </a:endParaRPr>
                  </a:p>
                </p:txBody>
              </p:sp>
              <p:sp>
                <p:nvSpPr>
                  <p:cNvPr id="32" name="Google Shape;9459;p75"/>
                  <p:cNvSpPr/>
                  <p:nvPr/>
                </p:nvSpPr>
                <p:spPr>
                  <a:xfrm>
                    <a:off x="2788083" y="3183117"/>
                    <a:ext cx="15356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9"/>
                          <a:pt x="3372" y="1687"/>
                        </a:cubicBezTo>
                        <a:cubicBezTo>
                          <a:pt x="3372" y="755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Montserrat ExtraBold" panose="00000900000000000000" pitchFamily="2" charset="0"/>
                    </a:endParaRPr>
                  </a:p>
                </p:txBody>
              </p:sp>
              <p:sp>
                <p:nvSpPr>
                  <p:cNvPr id="33" name="Google Shape;9460;p75"/>
                  <p:cNvSpPr/>
                  <p:nvPr/>
                </p:nvSpPr>
                <p:spPr>
                  <a:xfrm>
                    <a:off x="2788083" y="3100241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Montserrat ExtraBold" panose="00000900000000000000" pitchFamily="2" charset="0"/>
                    </a:endParaRPr>
                  </a:p>
                </p:txBody>
              </p:sp>
            </p:grpSp>
            <p:sp>
              <p:nvSpPr>
                <p:cNvPr id="29" name="Google Shape;9462;p75"/>
                <p:cNvSpPr/>
                <p:nvPr/>
              </p:nvSpPr>
              <p:spPr>
                <a:xfrm>
                  <a:off x="2683630" y="3215065"/>
                  <a:ext cx="224334" cy="182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77" h="39988" extrusionOk="0">
                      <a:moveTo>
                        <a:pt x="7996" y="0"/>
                      </a:moveTo>
                      <a:cubicBezTo>
                        <a:pt x="3580" y="0"/>
                        <a:pt x="0" y="3579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8"/>
                        <a:pt x="7996" y="39988"/>
                      </a:cubicBezTo>
                      <a:lnTo>
                        <a:pt x="41280" y="39988"/>
                      </a:lnTo>
                      <a:cubicBezTo>
                        <a:pt x="45697" y="39988"/>
                        <a:pt x="49277" y="36409"/>
                        <a:pt x="49277" y="31993"/>
                      </a:cubicBezTo>
                      <a:lnTo>
                        <a:pt x="49277" y="7995"/>
                      </a:lnTo>
                      <a:cubicBezTo>
                        <a:pt x="49277" y="3579"/>
                        <a:pt x="45697" y="0"/>
                        <a:pt x="4128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ontserrat ExtraBold" panose="00000900000000000000" pitchFamily="2" charset="0"/>
                  </a:endParaRPr>
                </a:p>
              </p:txBody>
            </p:sp>
          </p:grpSp>
          <p:grpSp>
            <p:nvGrpSpPr>
              <p:cNvPr id="11" name="Google Shape;9464;p75"/>
              <p:cNvGrpSpPr/>
              <p:nvPr/>
            </p:nvGrpSpPr>
            <p:grpSpPr>
              <a:xfrm>
                <a:off x="2389399" y="3100241"/>
                <a:ext cx="363638" cy="296869"/>
                <a:chOff x="2389399" y="3100241"/>
                <a:chExt cx="363638" cy="296869"/>
              </a:xfrm>
            </p:grpSpPr>
            <p:grpSp>
              <p:nvGrpSpPr>
                <p:cNvPr id="20" name="Google Shape;9465;p75"/>
                <p:cNvGrpSpPr/>
                <p:nvPr/>
              </p:nvGrpSpPr>
              <p:grpSpPr>
                <a:xfrm>
                  <a:off x="2493852" y="3100241"/>
                  <a:ext cx="259185" cy="98237"/>
                  <a:chOff x="2493852" y="3100241"/>
                  <a:chExt cx="259185" cy="98237"/>
                </a:xfrm>
              </p:grpSpPr>
              <p:sp>
                <p:nvSpPr>
                  <p:cNvPr id="24" name="Google Shape;9466;p75"/>
                  <p:cNvSpPr/>
                  <p:nvPr/>
                </p:nvSpPr>
                <p:spPr>
                  <a:xfrm>
                    <a:off x="2500428" y="3106803"/>
                    <a:ext cx="246126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4" h="18698" extrusionOk="0">
                        <a:moveTo>
                          <a:pt x="53821" y="0"/>
                        </a:moveTo>
                        <a:cubicBezTo>
                          <a:pt x="53686" y="0"/>
                          <a:pt x="53579" y="109"/>
                          <a:pt x="53579" y="242"/>
                        </a:cubicBezTo>
                        <a:lnTo>
                          <a:pt x="53579" y="5286"/>
                        </a:lnTo>
                        <a:cubicBezTo>
                          <a:pt x="53579" y="8576"/>
                          <a:pt x="50903" y="11250"/>
                          <a:pt x="47614" y="11250"/>
                        </a:cubicBezTo>
                        <a:lnTo>
                          <a:pt x="7205" y="11250"/>
                        </a:lnTo>
                        <a:cubicBezTo>
                          <a:pt x="3232" y="11250"/>
                          <a:pt x="0" y="14484"/>
                          <a:pt x="0" y="18456"/>
                        </a:cubicBezTo>
                        <a:cubicBezTo>
                          <a:pt x="0" y="18589"/>
                          <a:pt x="109" y="18698"/>
                          <a:pt x="242" y="18698"/>
                        </a:cubicBezTo>
                        <a:cubicBezTo>
                          <a:pt x="376" y="18698"/>
                          <a:pt x="485" y="18589"/>
                          <a:pt x="485" y="18456"/>
                        </a:cubicBezTo>
                        <a:cubicBezTo>
                          <a:pt x="485" y="14751"/>
                          <a:pt x="3499" y="11736"/>
                          <a:pt x="7202" y="11736"/>
                        </a:cubicBezTo>
                        <a:lnTo>
                          <a:pt x="47612" y="11736"/>
                        </a:lnTo>
                        <a:cubicBezTo>
                          <a:pt x="51169" y="11736"/>
                          <a:pt x="54063" y="8843"/>
                          <a:pt x="54063" y="5286"/>
                        </a:cubicBezTo>
                        <a:lnTo>
                          <a:pt x="54063" y="242"/>
                        </a:lnTo>
                        <a:cubicBezTo>
                          <a:pt x="54063" y="109"/>
                          <a:pt x="53955" y="0"/>
                          <a:pt x="53821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Montserrat ExtraBold" panose="00000900000000000000" pitchFamily="2" charset="0"/>
                    </a:endParaRPr>
                  </a:p>
                </p:txBody>
              </p:sp>
              <p:sp>
                <p:nvSpPr>
                  <p:cNvPr id="25" name="Google Shape;9467;p75"/>
                  <p:cNvSpPr/>
                  <p:nvPr/>
                </p:nvSpPr>
                <p:spPr>
                  <a:xfrm>
                    <a:off x="2493852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4" y="2619"/>
                          <a:pt x="3374" y="1687"/>
                        </a:cubicBezTo>
                        <a:cubicBezTo>
                          <a:pt x="3374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Montserrat ExtraBold" panose="00000900000000000000" pitchFamily="2" charset="0"/>
                    </a:endParaRPr>
                  </a:p>
                </p:txBody>
              </p:sp>
              <p:sp>
                <p:nvSpPr>
                  <p:cNvPr id="26" name="Google Shape;9468;p75"/>
                  <p:cNvSpPr/>
                  <p:nvPr/>
                </p:nvSpPr>
                <p:spPr>
                  <a:xfrm>
                    <a:off x="2737686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Montserrat ExtraBold" panose="00000900000000000000" pitchFamily="2" charset="0"/>
                    </a:endParaRPr>
                  </a:p>
                </p:txBody>
              </p:sp>
            </p:grpSp>
            <p:sp>
              <p:nvSpPr>
                <p:cNvPr id="22" name="Google Shape;9470;p75"/>
                <p:cNvSpPr/>
                <p:nvPr/>
              </p:nvSpPr>
              <p:spPr>
                <a:xfrm>
                  <a:off x="2389399" y="3215065"/>
                  <a:ext cx="224343" cy="182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79" h="39988" extrusionOk="0">
                      <a:moveTo>
                        <a:pt x="7997" y="0"/>
                      </a:moveTo>
                      <a:cubicBezTo>
                        <a:pt x="3580" y="0"/>
                        <a:pt x="0" y="3579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8"/>
                        <a:pt x="7997" y="39988"/>
                      </a:cubicBezTo>
                      <a:lnTo>
                        <a:pt x="41282" y="39988"/>
                      </a:lnTo>
                      <a:cubicBezTo>
                        <a:pt x="45697" y="39988"/>
                        <a:pt x="49277" y="36409"/>
                        <a:pt x="49277" y="31993"/>
                      </a:cubicBezTo>
                      <a:lnTo>
                        <a:pt x="49277" y="7995"/>
                      </a:lnTo>
                      <a:cubicBezTo>
                        <a:pt x="49278" y="3579"/>
                        <a:pt x="45697" y="0"/>
                        <a:pt x="41282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ontserrat ExtraBold" panose="00000900000000000000" pitchFamily="2" charset="0"/>
                  </a:endParaRPr>
                </a:p>
              </p:txBody>
            </p:sp>
          </p:grpSp>
          <p:grpSp>
            <p:nvGrpSpPr>
              <p:cNvPr id="12" name="Google Shape;9472;p75"/>
              <p:cNvGrpSpPr/>
              <p:nvPr/>
            </p:nvGrpSpPr>
            <p:grpSpPr>
              <a:xfrm>
                <a:off x="2838475" y="3100241"/>
                <a:ext cx="363720" cy="296869"/>
                <a:chOff x="2838475" y="3100241"/>
                <a:chExt cx="363720" cy="296869"/>
              </a:xfrm>
            </p:grpSpPr>
            <p:grpSp>
              <p:nvGrpSpPr>
                <p:cNvPr id="13" name="Google Shape;9473;p75"/>
                <p:cNvGrpSpPr/>
                <p:nvPr/>
              </p:nvGrpSpPr>
              <p:grpSpPr>
                <a:xfrm>
                  <a:off x="2838475" y="3100241"/>
                  <a:ext cx="259185" cy="98237"/>
                  <a:chOff x="2838475" y="3100241"/>
                  <a:chExt cx="259185" cy="98237"/>
                </a:xfrm>
              </p:grpSpPr>
              <p:sp>
                <p:nvSpPr>
                  <p:cNvPr id="17" name="Google Shape;9474;p75"/>
                  <p:cNvSpPr/>
                  <p:nvPr/>
                </p:nvSpPr>
                <p:spPr>
                  <a:xfrm>
                    <a:off x="2845042" y="3106803"/>
                    <a:ext cx="246131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5" h="18698" extrusionOk="0">
                        <a:moveTo>
                          <a:pt x="242" y="0"/>
                        </a:moveTo>
                        <a:cubicBezTo>
                          <a:pt x="109" y="0"/>
                          <a:pt x="0" y="109"/>
                          <a:pt x="0" y="242"/>
                        </a:cubicBezTo>
                        <a:lnTo>
                          <a:pt x="0" y="5286"/>
                        </a:lnTo>
                        <a:cubicBezTo>
                          <a:pt x="0" y="8843"/>
                          <a:pt x="2895" y="11736"/>
                          <a:pt x="6451" y="11736"/>
                        </a:cubicBezTo>
                        <a:lnTo>
                          <a:pt x="46862" y="11736"/>
                        </a:lnTo>
                        <a:cubicBezTo>
                          <a:pt x="50567" y="11736"/>
                          <a:pt x="53580" y="14751"/>
                          <a:pt x="53580" y="18456"/>
                        </a:cubicBezTo>
                        <a:cubicBezTo>
                          <a:pt x="53580" y="18589"/>
                          <a:pt x="53689" y="18698"/>
                          <a:pt x="53822" y="18698"/>
                        </a:cubicBezTo>
                        <a:cubicBezTo>
                          <a:pt x="53957" y="18698"/>
                          <a:pt x="54064" y="18589"/>
                          <a:pt x="54063" y="18456"/>
                        </a:cubicBezTo>
                        <a:cubicBezTo>
                          <a:pt x="54063" y="14484"/>
                          <a:pt x="50831" y="11250"/>
                          <a:pt x="46858" y="11250"/>
                        </a:cubicBezTo>
                        <a:lnTo>
                          <a:pt x="6449" y="11250"/>
                        </a:lnTo>
                        <a:cubicBezTo>
                          <a:pt x="3160" y="11250"/>
                          <a:pt x="484" y="8576"/>
                          <a:pt x="484" y="5286"/>
                        </a:cubicBezTo>
                        <a:lnTo>
                          <a:pt x="484" y="242"/>
                        </a:lnTo>
                        <a:cubicBezTo>
                          <a:pt x="484" y="109"/>
                          <a:pt x="376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Montserrat ExtraBold" panose="00000900000000000000" pitchFamily="2" charset="0"/>
                    </a:endParaRPr>
                  </a:p>
                </p:txBody>
              </p:sp>
              <p:sp>
                <p:nvSpPr>
                  <p:cNvPr id="18" name="Google Shape;9475;p75"/>
                  <p:cNvSpPr/>
                  <p:nvPr/>
                </p:nvSpPr>
                <p:spPr>
                  <a:xfrm>
                    <a:off x="3082301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0" y="755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3" y="2619"/>
                          <a:pt x="3373" y="1687"/>
                        </a:cubicBezTo>
                        <a:cubicBezTo>
                          <a:pt x="3373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Montserrat ExtraBold" panose="00000900000000000000" pitchFamily="2" charset="0"/>
                    </a:endParaRPr>
                  </a:p>
                </p:txBody>
              </p:sp>
              <p:sp>
                <p:nvSpPr>
                  <p:cNvPr id="19" name="Google Shape;9476;p75"/>
                  <p:cNvSpPr/>
                  <p:nvPr/>
                </p:nvSpPr>
                <p:spPr>
                  <a:xfrm>
                    <a:off x="2838475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Montserrat ExtraBold" panose="00000900000000000000" pitchFamily="2" charset="0"/>
                    </a:endParaRPr>
                  </a:p>
                </p:txBody>
              </p:sp>
            </p:grpSp>
            <p:sp>
              <p:nvSpPr>
                <p:cNvPr id="15" name="Google Shape;9478;p75"/>
                <p:cNvSpPr/>
                <p:nvPr/>
              </p:nvSpPr>
              <p:spPr>
                <a:xfrm>
                  <a:off x="2977852" y="3215065"/>
                  <a:ext cx="224343" cy="182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79" h="39988" extrusionOk="0">
                      <a:moveTo>
                        <a:pt x="7995" y="0"/>
                      </a:moveTo>
                      <a:cubicBezTo>
                        <a:pt x="3580" y="0"/>
                        <a:pt x="0" y="3579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8"/>
                        <a:pt x="7995" y="39988"/>
                      </a:cubicBezTo>
                      <a:lnTo>
                        <a:pt x="41282" y="39988"/>
                      </a:lnTo>
                      <a:cubicBezTo>
                        <a:pt x="45698" y="39988"/>
                        <a:pt x="49278" y="36409"/>
                        <a:pt x="49278" y="31993"/>
                      </a:cubicBezTo>
                      <a:lnTo>
                        <a:pt x="49278" y="7995"/>
                      </a:lnTo>
                      <a:cubicBezTo>
                        <a:pt x="49278" y="3579"/>
                        <a:pt x="45698" y="0"/>
                        <a:pt x="41282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ontserrat ExtraBold" panose="00000900000000000000" pitchFamily="2" charset="0"/>
                  </a:endParaRPr>
                </a:p>
              </p:txBody>
            </p:sp>
          </p:grpSp>
        </p:grpSp>
      </p:grpSp>
      <p:sp>
        <p:nvSpPr>
          <p:cNvPr id="61" name="TextBox 60"/>
          <p:cNvSpPr txBox="1"/>
          <p:nvPr/>
        </p:nvSpPr>
        <p:spPr>
          <a:xfrm>
            <a:off x="1225967" y="2854491"/>
            <a:ext cx="3138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vi-VN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Quản lý thông tin hộ gia đình</a:t>
            </a:r>
            <a:endParaRPr lang="vi-VN" b="1" dirty="0">
              <a:solidFill>
                <a:schemeClr val="tx2"/>
              </a:solidFill>
              <a:latin typeface="Montserrat ExtraBold" panose="00000900000000000000" pitchFamily="2" charset="0"/>
            </a:endParaRPr>
          </a:p>
          <a:p>
            <a:endParaRPr lang="vi-VN" sz="1600" b="1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14523" y="1394058"/>
            <a:ext cx="127280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Xoa</a:t>
            </a:r>
            <a:endParaRPr lang="en-US" sz="1200" b="1" dirty="0" err="1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r>
              <a:rPr lang="en-US" sz="1200" b="1" dirty="0" err="1">
                <a:solidFill>
                  <a:schemeClr val="bg1"/>
                </a:solidFill>
                <a:latin typeface="Montserrat ExtraBold" panose="00000900000000000000" pitchFamily="2" charset="0"/>
                <a:sym typeface="+mn-ea"/>
              </a:rPr>
              <a:t>ThanhVien</a:t>
            </a:r>
            <a:endParaRPr lang="en-US" sz="1200" b="1" dirty="0" err="1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r>
              <a:rPr lang="en-US" sz="1200" b="1" dirty="0" err="1">
                <a:solidFill>
                  <a:schemeClr val="bg1"/>
                </a:solidFill>
                <a:latin typeface="Montserrat ExtraBold" panose="00000900000000000000" pitchFamily="2" charset="0"/>
                <a:sym typeface="+mn-ea"/>
              </a:rPr>
              <a:t>KhoiHo(void)</a:t>
            </a:r>
            <a:endParaRPr lang="vi-VN" sz="1200" b="1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234565" y="1405255"/>
            <a:ext cx="1095375" cy="682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ThongKe</a:t>
            </a:r>
            <a:endParaRPr lang="en-US" sz="1100" b="1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DanSo (void)</a:t>
            </a:r>
            <a:endParaRPr lang="en-US" sz="1100" b="1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13536" y="1430300"/>
            <a:ext cx="110425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ThongKe</a:t>
            </a:r>
            <a:endParaRPr lang="en-US" sz="1200" b="1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HoGiaDinh</a:t>
            </a:r>
            <a:endParaRPr lang="en-US" sz="1200" b="1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(void)</a:t>
            </a:r>
            <a:endParaRPr lang="en-US" sz="1200" b="1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17855" y="3989705"/>
            <a:ext cx="1198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Them</a:t>
            </a:r>
            <a:endParaRPr lang="en-US" sz="1200" b="1" dirty="0" err="1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r>
              <a:rPr lang="en-US" sz="1200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ThanhVien</a:t>
            </a:r>
            <a:endParaRPr lang="en-US" sz="1200" b="1" dirty="0" err="1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r>
              <a:rPr lang="en-US" sz="1200" b="1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VaoHo(void)</a:t>
            </a:r>
            <a:endParaRPr lang="en-US" sz="1200" b="1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234254" y="3988514"/>
            <a:ext cx="110275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ThemHo</a:t>
            </a:r>
            <a:endParaRPr lang="en-US" sz="1200" b="1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GiaDinh (void)</a:t>
            </a:r>
            <a:endParaRPr lang="en-US" sz="1200" b="1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936365" y="3989705"/>
            <a:ext cx="897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XoaHo</a:t>
            </a:r>
            <a:endParaRPr lang="en-US" sz="1200" b="1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GiaDinh (void)</a:t>
            </a:r>
            <a:endParaRPr lang="en-US" sz="1200" b="1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4050" y="1388355"/>
            <a:ext cx="3840480" cy="2976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72;p39"/>
          <p:cNvCxnSpPr/>
          <p:nvPr/>
        </p:nvCxnSpPr>
        <p:spPr>
          <a:xfrm>
            <a:off x="1075162" y="393606"/>
            <a:ext cx="2489512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9745" y="420799"/>
            <a:ext cx="27186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tx2"/>
                </a:solidFill>
                <a:latin typeface="Montserrat ExtraBold" panose="00000900000000000000" pitchFamily="2" charset="0"/>
              </a:rPr>
              <a:t>Lớp</a:t>
            </a:r>
            <a:r>
              <a:rPr lang="en-US" sz="18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 </a:t>
            </a:r>
            <a:r>
              <a:rPr lang="vi-VN" sz="1800" b="1" i="0" dirty="0">
                <a:solidFill>
                  <a:schemeClr val="tx2"/>
                </a:solidFill>
                <a:effectLst/>
                <a:latin typeface="Montserrat ExtraBold" panose="00000900000000000000" pitchFamily="2" charset="0"/>
              </a:rPr>
              <a:t>HoGiaDinh</a:t>
            </a:r>
            <a:endParaRPr lang="vi-VN" sz="1800" b="1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87755" y="909955"/>
            <a:ext cx="164020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1" i="0" dirty="0">
                <a:solidFill>
                  <a:schemeClr val="tx2"/>
                </a:solidFill>
                <a:effectLst/>
                <a:latin typeface="Montserrat ExtraBold" panose="00000900000000000000" pitchFamily="2" charset="0"/>
              </a:rPr>
              <a:t>Thuộc tính</a:t>
            </a:r>
            <a:endParaRPr lang="vi-VN" sz="1600" b="1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3" name="Google Shape;9588;p76"/>
          <p:cNvSpPr/>
          <p:nvPr/>
        </p:nvSpPr>
        <p:spPr>
          <a:xfrm>
            <a:off x="1088824" y="1295632"/>
            <a:ext cx="1509130" cy="307777"/>
          </a:xfrm>
          <a:prstGeom prst="flowChartAlternateProcess">
            <a:avLst/>
          </a:pr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ExtraBold" panose="00000900000000000000" pitchFamily="2" charset="0"/>
            </a:endParaRPr>
          </a:p>
        </p:txBody>
      </p:sp>
      <p:sp>
        <p:nvSpPr>
          <p:cNvPr id="14" name="Google Shape;9588;p76"/>
          <p:cNvSpPr/>
          <p:nvPr/>
        </p:nvSpPr>
        <p:spPr>
          <a:xfrm>
            <a:off x="1088824" y="1776327"/>
            <a:ext cx="1509130" cy="388200"/>
          </a:xfrm>
          <a:prstGeom prst="flowChartAlternateProcess">
            <a:avLst/>
          </a:pr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ExtraBold" panose="00000900000000000000" pitchFamily="2" charset="0"/>
            </a:endParaRPr>
          </a:p>
        </p:txBody>
      </p:sp>
      <p:sp>
        <p:nvSpPr>
          <p:cNvPr id="15" name="Google Shape;9588;p76"/>
          <p:cNvSpPr/>
          <p:nvPr/>
        </p:nvSpPr>
        <p:spPr>
          <a:xfrm>
            <a:off x="1088824" y="2267585"/>
            <a:ext cx="1509130" cy="388200"/>
          </a:xfrm>
          <a:prstGeom prst="flowChartAlternateProcess">
            <a:avLst/>
          </a:pr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ExtraBold" panose="00000900000000000000" pitchFamily="2" charset="0"/>
            </a:endParaRPr>
          </a:p>
        </p:txBody>
      </p:sp>
      <p:sp>
        <p:nvSpPr>
          <p:cNvPr id="16" name="Google Shape;9588;p76"/>
          <p:cNvSpPr/>
          <p:nvPr/>
        </p:nvSpPr>
        <p:spPr>
          <a:xfrm>
            <a:off x="1088824" y="2767271"/>
            <a:ext cx="1509130" cy="388200"/>
          </a:xfrm>
          <a:prstGeom prst="flowChartAlternateProcess">
            <a:avLst/>
          </a:pr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ExtraBold" panose="000009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8545" y="1293259"/>
            <a:ext cx="1425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0" i="0" dirty="0">
                <a:solidFill>
                  <a:srgbClr val="F3F4F6"/>
                </a:solidFill>
                <a:effectLst/>
                <a:latin typeface="Montserrat ExtraBold" panose="00000900000000000000" pitchFamily="2" charset="0"/>
              </a:rPr>
              <a:t>hoTenChuHo</a:t>
            </a:r>
            <a:endParaRPr lang="vi-VN" dirty="0">
              <a:latin typeface="Montserrat ExtraBold" panose="000009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7125" y="1821815"/>
            <a:ext cx="147066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b="0" i="0" dirty="0">
                <a:solidFill>
                  <a:srgbClr val="F3F4F6"/>
                </a:solidFill>
                <a:effectLst/>
                <a:latin typeface="Montserrat ExtraBold" panose="00000900000000000000" pitchFamily="2" charset="0"/>
              </a:rPr>
              <a:t>maSoGiaDinh</a:t>
            </a:r>
            <a:endParaRPr lang="vi-VN" dirty="0">
              <a:latin typeface="Montserrat ExtraBold" panose="00000900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50638" y="2294777"/>
            <a:ext cx="1509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0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soThanhVien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88390" y="2800350"/>
            <a:ext cx="150939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b="0" i="0" dirty="0">
                <a:solidFill>
                  <a:srgbClr val="F3F4F6"/>
                </a:solidFill>
                <a:effectLst/>
                <a:latin typeface="Montserrat ExtraBold" panose="00000900000000000000" pitchFamily="2" charset="0"/>
              </a:rPr>
              <a:t>hoGiaDinh</a:t>
            </a:r>
            <a:endParaRPr lang="vi-VN" dirty="0">
              <a:latin typeface="Montserrat ExtraBold" panose="00000900000000000000" pitchFamily="2" charset="0"/>
            </a:endParaRPr>
          </a:p>
        </p:txBody>
      </p:sp>
      <p:sp>
        <p:nvSpPr>
          <p:cNvPr id="27" name="Google Shape;9588;p76"/>
          <p:cNvSpPr/>
          <p:nvPr/>
        </p:nvSpPr>
        <p:spPr>
          <a:xfrm>
            <a:off x="1088823" y="3279976"/>
            <a:ext cx="1509131" cy="388200"/>
          </a:xfrm>
          <a:prstGeom prst="flowChartAlternateProcess">
            <a:avLst/>
          </a:pr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ExtraBold" panose="00000900000000000000" pitchFamily="2" charset="0"/>
            </a:endParaRPr>
          </a:p>
        </p:txBody>
      </p:sp>
      <p:sp>
        <p:nvSpPr>
          <p:cNvPr id="28" name="Google Shape;9588;p76"/>
          <p:cNvSpPr/>
          <p:nvPr/>
        </p:nvSpPr>
        <p:spPr>
          <a:xfrm>
            <a:off x="1076295" y="3805529"/>
            <a:ext cx="1521659" cy="388200"/>
          </a:xfrm>
          <a:prstGeom prst="flowChartAlternateProcess">
            <a:avLst/>
          </a:pr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ExtraBold" panose="00000900000000000000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89025" y="3309620"/>
            <a:ext cx="1508125" cy="3333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vi-VN" b="0" i="0" dirty="0">
                <a:solidFill>
                  <a:srgbClr val="F3F4F6"/>
                </a:solidFill>
                <a:effectLst/>
                <a:latin typeface="Montserrat ExtraBold" panose="00000900000000000000" pitchFamily="2" charset="0"/>
              </a:rPr>
              <a:t>diaChi</a:t>
            </a:r>
            <a:endParaRPr lang="vi-VN" dirty="0">
              <a:latin typeface="Montserrat ExtraBold" panose="00000900000000000000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6325" y="3853815"/>
            <a:ext cx="158369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b="0" i="0" dirty="0">
                <a:solidFill>
                  <a:srgbClr val="F3F4F6"/>
                </a:solidFill>
                <a:effectLst/>
                <a:latin typeface="Montserrat ExtraBold" panose="00000900000000000000" pitchFamily="2" charset="0"/>
              </a:rPr>
              <a:t>loaiChinhSach</a:t>
            </a:r>
            <a:endParaRPr lang="vi-VN" dirty="0">
              <a:latin typeface="Montserrat ExtraBold" panose="00000900000000000000" pitchFamily="2" charset="0"/>
            </a:endParaRPr>
          </a:p>
        </p:txBody>
      </p:sp>
      <p:sp>
        <p:nvSpPr>
          <p:cNvPr id="33" name="Google Shape;9713;p77"/>
          <p:cNvSpPr/>
          <p:nvPr/>
        </p:nvSpPr>
        <p:spPr>
          <a:xfrm rot="16200000">
            <a:off x="3042432" y="1850682"/>
            <a:ext cx="315380" cy="12043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35" name="Google Shape;9713;p77"/>
          <p:cNvSpPr/>
          <p:nvPr/>
        </p:nvSpPr>
        <p:spPr>
          <a:xfrm rot="16200000">
            <a:off x="3042431" y="1364926"/>
            <a:ext cx="315380" cy="12043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36" name="Google Shape;9713;p77"/>
          <p:cNvSpPr/>
          <p:nvPr/>
        </p:nvSpPr>
        <p:spPr>
          <a:xfrm rot="16200000">
            <a:off x="3042432" y="851676"/>
            <a:ext cx="315380" cy="12043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37" name="Google Shape;9713;p77"/>
          <p:cNvSpPr/>
          <p:nvPr/>
        </p:nvSpPr>
        <p:spPr>
          <a:xfrm rot="16200000">
            <a:off x="3129975" y="2284378"/>
            <a:ext cx="315380" cy="1379417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38" name="Google Shape;9713;p77"/>
          <p:cNvSpPr/>
          <p:nvPr/>
        </p:nvSpPr>
        <p:spPr>
          <a:xfrm rot="16200000">
            <a:off x="3042431" y="2848347"/>
            <a:ext cx="315380" cy="12043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39" name="Google Shape;9713;p77"/>
          <p:cNvSpPr/>
          <p:nvPr/>
        </p:nvSpPr>
        <p:spPr>
          <a:xfrm rot="16200000">
            <a:off x="3042431" y="3397463"/>
            <a:ext cx="315380" cy="12043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95321" y="1293260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string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37016" y="1801454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string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061249" y="2290508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int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85587" y="2806127"/>
            <a:ext cx="1263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List person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79915" y="3302561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Address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961941" y="3845740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string</a:t>
            </a:r>
            <a:endParaRPr lang="vi-V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9650" y="376555"/>
            <a:ext cx="3491865" cy="3157855"/>
          </a:xfrm>
          <a:prstGeom prst="rect">
            <a:avLst/>
          </a:prstGeom>
        </p:spPr>
      </p:pic>
      <p:sp>
        <p:nvSpPr>
          <p:cNvPr id="3" name="TextBox 11"/>
          <p:cNvSpPr txBox="1"/>
          <p:nvPr/>
        </p:nvSpPr>
        <p:spPr>
          <a:xfrm>
            <a:off x="4819650" y="3668176"/>
            <a:ext cx="4265930" cy="13284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Lớp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HoGiaDinh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 dùng để quản lý thông tin của từng hộ gia đình: tên chủ hộ,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mã số hộ gia đình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,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số thành viên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,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danh sách các thành viên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,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địa chỉ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, </a:t>
            </a:r>
            <a:r>
              <a:rPr lang="en-US" altLang="vi-VN" sz="1300" b="1" i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ExtraBold" panose="00000900000000000000" pitchFamily="2" charset="0"/>
              </a:rPr>
              <a:t>loại chính sách</a:t>
            </a:r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.</a:t>
            </a:r>
            <a:endParaRPr lang="en-US" altLang="vi-VN" sz="1300" b="1" i="0" dirty="0">
              <a:solidFill>
                <a:schemeClr val="bg1"/>
              </a:solidFill>
              <a:effectLst/>
              <a:latin typeface="Montserrat ExtraBold" panose="00000900000000000000" pitchFamily="2" charset="0"/>
            </a:endParaRPr>
          </a:p>
          <a:p>
            <a:r>
              <a:rPr lang="en-US" altLang="vi-VN" sz="1300" b="1" i="0" dirty="0"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Lớp gồm hàm khởi tạo, phương thức xuất thông tin</a:t>
            </a:r>
            <a:endParaRPr lang="en-US" altLang="vi-VN" sz="1300" b="1" i="0" dirty="0">
              <a:solidFill>
                <a:schemeClr val="bg1"/>
              </a:solidFill>
              <a:effectLst/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6" grpId="0" bldLvl="0" animBg="1"/>
      <p:bldP spid="27" grpId="0" bldLvl="0" animBg="1"/>
      <p:bldP spid="28" grpId="0" bldLvl="0" animBg="1"/>
      <p:bldP spid="33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</p:bld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7089</Words>
  <Application>WPS Presentation</Application>
  <PresentationFormat>On-screen Show (16:9)</PresentationFormat>
  <Paragraphs>391</Paragraphs>
  <Slides>27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Arial</vt:lpstr>
      <vt:lpstr>SimSun</vt:lpstr>
      <vt:lpstr>Wingdings</vt:lpstr>
      <vt:lpstr>Arial</vt:lpstr>
      <vt:lpstr>Montserrat ExtraBold</vt:lpstr>
      <vt:lpstr>Montserrat</vt:lpstr>
      <vt:lpstr>Montserrat ExtraBold</vt:lpstr>
      <vt:lpstr>Times New Roman</vt:lpstr>
      <vt:lpstr>Montserrat ExtraLight</vt:lpstr>
      <vt:lpstr>Segoe Print</vt:lpstr>
      <vt:lpstr>Microsoft YaHei</vt:lpstr>
      <vt:lpstr>Arial Unicode MS</vt:lpstr>
      <vt:lpstr>Arial Rounded MT Bold</vt:lpstr>
      <vt:lpstr>DengXian</vt:lpstr>
      <vt:lpstr>Cambria</vt:lpstr>
      <vt:lpstr>Futuristic Background by Slidesgo</vt:lpstr>
      <vt:lpstr>Nhóm 11</vt:lpstr>
      <vt:lpstr>03</vt:lpstr>
      <vt:lpstr>HỆ THỐNG QUẢN LÝ KHU PHỐ</vt:lpstr>
      <vt:lpstr>HỆ THỐNG QUẢN LÝ KHU PHỐ</vt:lpstr>
      <vt:lpstr>HỆ THỐNG QUẢN LÝ KHU PHỐ</vt:lpstr>
      <vt:lpstr>MÔ HÌNH HỆ THỐNG</vt:lpstr>
      <vt:lpstr>Lớp QuanLyKhuPho</vt:lpstr>
      <vt:lpstr>Lớp QuanLyKhuPho</vt:lpstr>
      <vt:lpstr>PowerPoint 演示文稿</vt:lpstr>
      <vt:lpstr>PowerPoint 演示文稿</vt:lpstr>
      <vt:lpstr>PowerPoint 演示文稿</vt:lpstr>
      <vt:lpstr>PowerPoint 演示文稿</vt:lpstr>
      <vt:lpstr>Lớp Person</vt:lpstr>
      <vt:lpstr>Lớp Address</vt:lpstr>
      <vt:lpstr>TÍNH KẾ THỪA</vt:lpstr>
      <vt:lpstr>TÍNH KẾ THỪA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TÀI LIỆU THAM KHẢO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CUỐI KÌ OOP</dc:title>
  <dc:creator>Truong Thinh</dc:creator>
  <cp:lastModifiedBy>ADMIN</cp:lastModifiedBy>
  <cp:revision>36</cp:revision>
  <dcterms:created xsi:type="dcterms:W3CDTF">2024-11-21T12:22:00Z</dcterms:created>
  <dcterms:modified xsi:type="dcterms:W3CDTF">2024-11-22T15:32:59Z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90B05F9E7B3C408C842E02FBC97F019F_13</vt:lpwstr>
  </property>
  <property fmtid="{D5CDD505-2E9C-101B-9397-08002B2CF9AE}" pid="3" name="KSOProductBuildVer">
    <vt:lpwstr>1033-12.2.0.18911</vt:lpwstr>
  </property>
</Properties>
</file>